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handoutMasterIdLst>
    <p:handoutMasterId r:id="rId42"/>
  </p:handoutMasterIdLst>
  <p:sldIdLst>
    <p:sldId id="289" r:id="rId2"/>
    <p:sldId id="263" r:id="rId3"/>
    <p:sldId id="298" r:id="rId4"/>
    <p:sldId id="265" r:id="rId5"/>
    <p:sldId id="311" r:id="rId6"/>
    <p:sldId id="300" r:id="rId7"/>
    <p:sldId id="316" r:id="rId8"/>
    <p:sldId id="268" r:id="rId9"/>
    <p:sldId id="303" r:id="rId10"/>
    <p:sldId id="278" r:id="rId11"/>
    <p:sldId id="310" r:id="rId12"/>
    <p:sldId id="279" r:id="rId13"/>
    <p:sldId id="286" r:id="rId14"/>
    <p:sldId id="313" r:id="rId15"/>
    <p:sldId id="314" r:id="rId16"/>
    <p:sldId id="280" r:id="rId17"/>
    <p:sldId id="283" r:id="rId18"/>
    <p:sldId id="308" r:id="rId19"/>
    <p:sldId id="307" r:id="rId20"/>
    <p:sldId id="274" r:id="rId21"/>
    <p:sldId id="269" r:id="rId22"/>
    <p:sldId id="297" r:id="rId23"/>
    <p:sldId id="290" r:id="rId24"/>
    <p:sldId id="305" r:id="rId25"/>
    <p:sldId id="315" r:id="rId26"/>
    <p:sldId id="287" r:id="rId27"/>
    <p:sldId id="296" r:id="rId28"/>
    <p:sldId id="277" r:id="rId29"/>
    <p:sldId id="270" r:id="rId30"/>
    <p:sldId id="284" r:id="rId31"/>
    <p:sldId id="295" r:id="rId32"/>
    <p:sldId id="256" r:id="rId33"/>
    <p:sldId id="267" r:id="rId34"/>
    <p:sldId id="276" r:id="rId35"/>
    <p:sldId id="304" r:id="rId36"/>
    <p:sldId id="294" r:id="rId37"/>
    <p:sldId id="301" r:id="rId38"/>
    <p:sldId id="293" r:id="rId39"/>
    <p:sldId id="285"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721" autoAdjust="0"/>
  </p:normalViewPr>
  <p:slideViewPr>
    <p:cSldViewPr snapToGrid="0" snapToObjects="1">
      <p:cViewPr varScale="1">
        <p:scale>
          <a:sx n="72" d="100"/>
          <a:sy n="72" d="100"/>
        </p:scale>
        <p:origin x="1506" y="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5BFDBB7-C1CD-8D46-96DA-5A80087C6834}" type="datetimeFigureOut">
              <a:rPr lang="en-US" smtClean="0"/>
              <a:t>1/31/2018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EB04E6D-E215-6E46-95C8-5EC0809C4F62}" type="slidenum">
              <a:rPr lang="en-US" smtClean="0"/>
              <a:t>‹#›</a:t>
            </a:fld>
            <a:endParaRPr lang="en-US"/>
          </a:p>
        </p:txBody>
      </p:sp>
    </p:spTree>
    <p:extLst>
      <p:ext uri="{BB962C8B-B14F-4D97-AF65-F5344CB8AC3E}">
        <p14:creationId xmlns:p14="http://schemas.microsoft.com/office/powerpoint/2010/main" val="29735192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83B491-940C-5F4C-B23F-43AF48E93BE8}" type="datetimeFigureOut">
              <a:rPr lang="en-US" smtClean="0"/>
              <a:t>1/31/2018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79C5A3-96F9-0D48-A76A-250ACF7E756A}" type="slidenum">
              <a:rPr lang="en-US" smtClean="0"/>
              <a:t>‹#›</a:t>
            </a:fld>
            <a:endParaRPr lang="en-US"/>
          </a:p>
        </p:txBody>
      </p:sp>
    </p:spTree>
    <p:extLst>
      <p:ext uri="{BB962C8B-B14F-4D97-AF65-F5344CB8AC3E}">
        <p14:creationId xmlns:p14="http://schemas.microsoft.com/office/powerpoint/2010/main" val="7718842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err="1"/>
              <a:t>Htautau</a:t>
            </a:r>
            <a:r>
              <a:rPr lang="en-US" b="1" dirty="0"/>
              <a:t> is the most sensitive channel to the VBF production mode</a:t>
            </a:r>
          </a:p>
          <a:p>
            <a:endParaRPr lang="en-US" dirty="0"/>
          </a:p>
        </p:txBody>
      </p:sp>
      <p:sp>
        <p:nvSpPr>
          <p:cNvPr id="4" name="Slide Number Placeholder 3"/>
          <p:cNvSpPr>
            <a:spLocks noGrp="1"/>
          </p:cNvSpPr>
          <p:nvPr>
            <p:ph type="sldNum" sz="quarter" idx="10"/>
          </p:nvPr>
        </p:nvSpPr>
        <p:spPr/>
        <p:txBody>
          <a:bodyPr/>
          <a:lstStyle/>
          <a:p>
            <a:fld id="{E179C5A3-96F9-0D48-A76A-250ACF7E756A}" type="slidenum">
              <a:rPr lang="en-US" smtClean="0"/>
              <a:t>3</a:t>
            </a:fld>
            <a:endParaRPr lang="en-US"/>
          </a:p>
        </p:txBody>
      </p:sp>
    </p:spTree>
    <p:extLst>
      <p:ext uri="{BB962C8B-B14F-4D97-AF65-F5344CB8AC3E}">
        <p14:creationId xmlns:p14="http://schemas.microsoft.com/office/powerpoint/2010/main" val="2858988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Paper expected in early spring so results can be included in the Run I ATLAS Higgs combination. </a:t>
            </a:r>
          </a:p>
          <a:p>
            <a:endParaRPr lang="en-US" dirty="0"/>
          </a:p>
        </p:txBody>
      </p:sp>
      <p:sp>
        <p:nvSpPr>
          <p:cNvPr id="4" name="Slide Number Placeholder 3"/>
          <p:cNvSpPr>
            <a:spLocks noGrp="1"/>
          </p:cNvSpPr>
          <p:nvPr>
            <p:ph type="sldNum" sz="quarter" idx="10"/>
          </p:nvPr>
        </p:nvSpPr>
        <p:spPr/>
        <p:txBody>
          <a:bodyPr/>
          <a:lstStyle/>
          <a:p>
            <a:fld id="{E179C5A3-96F9-0D48-A76A-250ACF7E756A}" type="slidenum">
              <a:rPr lang="en-US" smtClean="0"/>
              <a:t>20</a:t>
            </a:fld>
            <a:endParaRPr lang="en-US"/>
          </a:p>
        </p:txBody>
      </p:sp>
    </p:spTree>
    <p:extLst>
      <p:ext uri="{BB962C8B-B14F-4D97-AF65-F5344CB8AC3E}">
        <p14:creationId xmlns:p14="http://schemas.microsoft.com/office/powerpoint/2010/main" val="2464605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Taus</a:t>
            </a:r>
            <a:r>
              <a:rPr lang="en-US" dirty="0"/>
              <a:t> are seeded by </a:t>
            </a:r>
            <a:r>
              <a:rPr lang="en-US" dirty="0" err="1"/>
              <a:t>anit-kt</a:t>
            </a:r>
            <a:r>
              <a:rPr lang="en-US" dirty="0"/>
              <a:t> jets (R=4)</a:t>
            </a:r>
          </a:p>
          <a:p>
            <a:r>
              <a:rPr lang="en-US" dirty="0"/>
              <a:t>This provides the initial axis,</a:t>
            </a:r>
            <a:r>
              <a:rPr lang="en-US" baseline="0" dirty="0"/>
              <a:t> the clusters, the tracks for vertex association</a:t>
            </a:r>
          </a:p>
          <a:p>
            <a:r>
              <a:rPr lang="en-US" baseline="0" dirty="0"/>
              <a:t>Tracks within </a:t>
            </a:r>
            <a:r>
              <a:rPr lang="en-US" baseline="0" dirty="0" err="1"/>
              <a:t>dR</a:t>
            </a:r>
            <a:r>
              <a:rPr lang="en-US" baseline="0" dirty="0"/>
              <a:t> &lt;0.4 of jet seed are associated to the tau</a:t>
            </a:r>
          </a:p>
          <a:p>
            <a:r>
              <a:rPr lang="en-US" baseline="0" dirty="0"/>
              <a:t>The core tracks are defined as those with </a:t>
            </a:r>
            <a:r>
              <a:rPr lang="en-US" baseline="0" dirty="0" err="1"/>
              <a:t>dR</a:t>
            </a:r>
            <a:r>
              <a:rPr lang="en-US" baseline="0" dirty="0"/>
              <a:t>&lt;0.2. The core tracks are used to define the charge. </a:t>
            </a:r>
          </a:p>
          <a:p>
            <a:endParaRPr lang="en-US" dirty="0"/>
          </a:p>
        </p:txBody>
      </p:sp>
      <p:sp>
        <p:nvSpPr>
          <p:cNvPr id="4" name="Slide Number Placeholder 3"/>
          <p:cNvSpPr>
            <a:spLocks noGrp="1"/>
          </p:cNvSpPr>
          <p:nvPr>
            <p:ph type="sldNum" sz="quarter" idx="10"/>
          </p:nvPr>
        </p:nvSpPr>
        <p:spPr/>
        <p:txBody>
          <a:bodyPr/>
          <a:lstStyle/>
          <a:p>
            <a:fld id="{E179C5A3-96F9-0D48-A76A-250ACF7E756A}" type="slidenum">
              <a:rPr lang="en-US" smtClean="0"/>
              <a:t>33</a:t>
            </a:fld>
            <a:endParaRPr lang="en-US"/>
          </a:p>
        </p:txBody>
      </p:sp>
    </p:spTree>
    <p:extLst>
      <p:ext uri="{BB962C8B-B14F-4D97-AF65-F5344CB8AC3E}">
        <p14:creationId xmlns:p14="http://schemas.microsoft.com/office/powerpoint/2010/main" val="1896010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measuring mass</a:t>
            </a:r>
          </a:p>
          <a:p>
            <a:r>
              <a:rPr lang="en-US" dirty="0"/>
              <a:t>three decay channels</a:t>
            </a:r>
          </a:p>
          <a:p>
            <a:r>
              <a:rPr lang="en-US" dirty="0"/>
              <a:t>pluses</a:t>
            </a:r>
            <a:r>
              <a:rPr lang="en-US" baseline="0" dirty="0"/>
              <a:t> and minus of each channel– BR and # neutrinos and ease of measuring leptons </a:t>
            </a:r>
            <a:r>
              <a:rPr lang="en-US" baseline="0" dirty="0" err="1"/>
              <a:t>vs</a:t>
            </a:r>
            <a:r>
              <a:rPr lang="en-US" baseline="0" dirty="0"/>
              <a:t> </a:t>
            </a:r>
            <a:r>
              <a:rPr lang="en-US" baseline="0" dirty="0" err="1"/>
              <a:t>taus</a:t>
            </a:r>
            <a:r>
              <a:rPr lang="en-US" baseline="0" dirty="0"/>
              <a:t>.</a:t>
            </a:r>
            <a:endParaRPr lang="en-US" dirty="0"/>
          </a:p>
        </p:txBody>
      </p:sp>
      <p:sp>
        <p:nvSpPr>
          <p:cNvPr id="4" name="Slide Number Placeholder 3"/>
          <p:cNvSpPr>
            <a:spLocks noGrp="1"/>
          </p:cNvSpPr>
          <p:nvPr>
            <p:ph type="sldNum" sz="quarter" idx="10"/>
          </p:nvPr>
        </p:nvSpPr>
        <p:spPr/>
        <p:txBody>
          <a:bodyPr/>
          <a:lstStyle/>
          <a:p>
            <a:fld id="{E179C5A3-96F9-0D48-A76A-250ACF7E756A}" type="slidenum">
              <a:rPr lang="en-US" smtClean="0"/>
              <a:t>4</a:t>
            </a:fld>
            <a:endParaRPr lang="en-US"/>
          </a:p>
        </p:txBody>
      </p:sp>
    </p:spTree>
    <p:extLst>
      <p:ext uri="{BB962C8B-B14F-4D97-AF65-F5344CB8AC3E}">
        <p14:creationId xmlns:p14="http://schemas.microsoft.com/office/powerpoint/2010/main" val="1932039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that this is on top of </a:t>
            </a:r>
            <a:r>
              <a:rPr lang="en-US" dirty="0" err="1"/>
              <a:t>preselection</a:t>
            </a:r>
            <a:r>
              <a:rPr lang="en-US" dirty="0"/>
              <a:t> which does basic tau cuts</a:t>
            </a:r>
          </a:p>
        </p:txBody>
      </p:sp>
      <p:sp>
        <p:nvSpPr>
          <p:cNvPr id="4" name="Slide Number Placeholder 3"/>
          <p:cNvSpPr>
            <a:spLocks noGrp="1"/>
          </p:cNvSpPr>
          <p:nvPr>
            <p:ph type="sldNum" sz="quarter" idx="10"/>
          </p:nvPr>
        </p:nvSpPr>
        <p:spPr/>
        <p:txBody>
          <a:bodyPr/>
          <a:lstStyle/>
          <a:p>
            <a:fld id="{E179C5A3-96F9-0D48-A76A-250ACF7E756A}" type="slidenum">
              <a:rPr lang="en-US" smtClean="0"/>
              <a:t>5</a:t>
            </a:fld>
            <a:endParaRPr lang="en-US"/>
          </a:p>
        </p:txBody>
      </p:sp>
    </p:spTree>
    <p:extLst>
      <p:ext uri="{BB962C8B-B14F-4D97-AF65-F5344CB8AC3E}">
        <p14:creationId xmlns:p14="http://schemas.microsoft.com/office/powerpoint/2010/main" val="989082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Taus</a:t>
            </a:r>
            <a:r>
              <a:rPr lang="en-US" dirty="0"/>
              <a:t> are seeded by </a:t>
            </a:r>
            <a:r>
              <a:rPr lang="en-US" dirty="0" err="1"/>
              <a:t>anit-kt</a:t>
            </a:r>
            <a:r>
              <a:rPr lang="en-US" dirty="0"/>
              <a:t> jets (R=4)</a:t>
            </a:r>
          </a:p>
          <a:p>
            <a:r>
              <a:rPr lang="en-US" dirty="0"/>
              <a:t>This provides the initial axis,</a:t>
            </a:r>
            <a:r>
              <a:rPr lang="en-US" baseline="0" dirty="0"/>
              <a:t> the clusters, the tracks for vertex association</a:t>
            </a:r>
          </a:p>
          <a:p>
            <a:r>
              <a:rPr lang="en-US" baseline="0" dirty="0"/>
              <a:t>Tracks within </a:t>
            </a:r>
            <a:r>
              <a:rPr lang="en-US" baseline="0" dirty="0" err="1"/>
              <a:t>dR</a:t>
            </a:r>
            <a:r>
              <a:rPr lang="en-US" baseline="0" dirty="0"/>
              <a:t> &lt;0.4 of jet seed are associated to the tau</a:t>
            </a:r>
          </a:p>
          <a:p>
            <a:r>
              <a:rPr lang="en-US" baseline="0" dirty="0"/>
              <a:t>The core tracks are defined as those with </a:t>
            </a:r>
            <a:r>
              <a:rPr lang="en-US" baseline="0" dirty="0" err="1"/>
              <a:t>dR</a:t>
            </a:r>
            <a:r>
              <a:rPr lang="en-US" baseline="0" dirty="0"/>
              <a:t>&lt;0.2. The core tracks are used to define the charge. </a:t>
            </a:r>
          </a:p>
          <a:p>
            <a:endParaRPr lang="en-US" dirty="0"/>
          </a:p>
        </p:txBody>
      </p:sp>
      <p:sp>
        <p:nvSpPr>
          <p:cNvPr id="4" name="Slide Number Placeholder 3"/>
          <p:cNvSpPr>
            <a:spLocks noGrp="1"/>
          </p:cNvSpPr>
          <p:nvPr>
            <p:ph type="sldNum" sz="quarter" idx="10"/>
          </p:nvPr>
        </p:nvSpPr>
        <p:spPr/>
        <p:txBody>
          <a:bodyPr/>
          <a:lstStyle/>
          <a:p>
            <a:fld id="{E179C5A3-96F9-0D48-A76A-250ACF7E756A}" type="slidenum">
              <a:rPr lang="en-US" smtClean="0"/>
              <a:t>6</a:t>
            </a:fld>
            <a:endParaRPr lang="en-US"/>
          </a:p>
        </p:txBody>
      </p:sp>
    </p:spTree>
    <p:extLst>
      <p:ext uri="{BB962C8B-B14F-4D97-AF65-F5344CB8AC3E}">
        <p14:creationId xmlns:p14="http://schemas.microsoft.com/office/powerpoint/2010/main" val="1896010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dedicated selection to reject fake tau candidates from </a:t>
            </a:r>
            <a:endParaRPr lang="en-US" dirty="0">
              <a:effectLst/>
            </a:endParaRPr>
          </a:p>
          <a:p>
            <a:r>
              <a:rPr lang="en-US" sz="1200" kern="1200" dirty="0">
                <a:solidFill>
                  <a:schemeClr val="tx1"/>
                </a:solidFill>
                <a:effectLst/>
                <a:latin typeface="+mn-lt"/>
                <a:ea typeface="+mn-ea"/>
                <a:cs typeface="+mn-cs"/>
              </a:rPr>
              <a:t>397  electrons and </a:t>
            </a:r>
            <a:r>
              <a:rPr lang="en-US" sz="1200" kern="1200" dirty="0" err="1">
                <a:solidFill>
                  <a:schemeClr val="tx1"/>
                </a:solidFill>
                <a:effectLst/>
                <a:latin typeface="+mn-lt"/>
                <a:ea typeface="+mn-ea"/>
                <a:cs typeface="+mn-cs"/>
              </a:rPr>
              <a:t>muons</a:t>
            </a:r>
            <a:r>
              <a:rPr lang="en-US" sz="1200" kern="1200" dirty="0">
                <a:solidFill>
                  <a:schemeClr val="tx1"/>
                </a:solidFill>
                <a:effectLst/>
                <a:latin typeface="+mn-lt"/>
                <a:ea typeface="+mn-ea"/>
                <a:cs typeface="+mn-cs"/>
              </a:rPr>
              <a:t> is applied. In particular the standard </a:t>
            </a:r>
            <a:r>
              <a:rPr lang="en-US" sz="1200" kern="1200" dirty="0" err="1">
                <a:solidFill>
                  <a:schemeClr val="tx1"/>
                </a:solidFill>
                <a:effectLst/>
                <a:latin typeface="+mn-lt"/>
                <a:ea typeface="+mn-ea"/>
                <a:cs typeface="+mn-cs"/>
              </a:rPr>
              <a:t>muon</a:t>
            </a:r>
            <a:r>
              <a:rPr lang="en-US" sz="1200" kern="1200" dirty="0">
                <a:solidFill>
                  <a:schemeClr val="tx1"/>
                </a:solidFill>
                <a:effectLst/>
                <a:latin typeface="+mn-lt"/>
                <a:ea typeface="+mn-ea"/>
                <a:cs typeface="+mn-cs"/>
              </a:rPr>
              <a:t> veto and the “loose” electron veto based </a:t>
            </a:r>
            <a:endParaRPr lang="en-US" dirty="0">
              <a:effectLst/>
            </a:endParaRPr>
          </a:p>
          <a:p>
            <a:r>
              <a:rPr lang="en-US" sz="1200" kern="1200" dirty="0">
                <a:solidFill>
                  <a:schemeClr val="tx1"/>
                </a:solidFill>
                <a:effectLst/>
                <a:latin typeface="+mn-lt"/>
                <a:ea typeface="+mn-ea"/>
                <a:cs typeface="+mn-cs"/>
              </a:rPr>
              <a:t>398  on a BDT algorithm are applied [28] on 1-prong tau candidates. Both tau candidates are required to have </a:t>
            </a:r>
            <a:endParaRPr lang="en-US" dirty="0">
              <a:effectLst/>
            </a:endParaRPr>
          </a:p>
          <a:p>
            <a:r>
              <a:rPr lang="en-US" sz="1200" kern="1200" dirty="0">
                <a:solidFill>
                  <a:schemeClr val="tx1"/>
                </a:solidFill>
                <a:effectLst/>
                <a:latin typeface="+mn-lt"/>
                <a:ea typeface="+mn-ea"/>
                <a:cs typeface="+mn-cs"/>
              </a:rPr>
              <a:t>399  charge ±1 and only 1 or 3 tracks in a cone of radius ∆R &lt; 0.2. </a:t>
            </a:r>
            <a:endParaRPr lang="en-US" dirty="0">
              <a:effectLst/>
            </a:endParaRPr>
          </a:p>
        </p:txBody>
      </p:sp>
      <p:sp>
        <p:nvSpPr>
          <p:cNvPr id="4" name="Slide Number Placeholder 3"/>
          <p:cNvSpPr>
            <a:spLocks noGrp="1"/>
          </p:cNvSpPr>
          <p:nvPr>
            <p:ph type="sldNum" sz="quarter" idx="10"/>
          </p:nvPr>
        </p:nvSpPr>
        <p:spPr/>
        <p:txBody>
          <a:bodyPr/>
          <a:lstStyle/>
          <a:p>
            <a:fld id="{E179C5A3-96F9-0D48-A76A-250ACF7E756A}" type="slidenum">
              <a:rPr lang="en-US" smtClean="0"/>
              <a:t>7</a:t>
            </a:fld>
            <a:endParaRPr lang="en-US"/>
          </a:p>
        </p:txBody>
      </p:sp>
    </p:spTree>
    <p:extLst>
      <p:ext uri="{BB962C8B-B14F-4D97-AF65-F5344CB8AC3E}">
        <p14:creationId xmlns:p14="http://schemas.microsoft.com/office/powerpoint/2010/main" val="3939912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79C5A3-96F9-0D48-A76A-250ACF7E756A}" type="slidenum">
              <a:rPr lang="en-US" smtClean="0"/>
              <a:t>8</a:t>
            </a:fld>
            <a:endParaRPr lang="en-US"/>
          </a:p>
        </p:txBody>
      </p:sp>
    </p:spTree>
    <p:extLst>
      <p:ext uri="{BB962C8B-B14F-4D97-AF65-F5344CB8AC3E}">
        <p14:creationId xmlns:p14="http://schemas.microsoft.com/office/powerpoint/2010/main" val="2905027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also some interaction with CMS and the LHC</a:t>
            </a:r>
            <a:r>
              <a:rPr lang="en-US" sz="1200" kern="1200" baseline="0" dirty="0">
                <a:solidFill>
                  <a:schemeClr val="tx1"/>
                </a:solidFill>
                <a:effectLst/>
                <a:latin typeface="+mn-lt"/>
                <a:ea typeface="+mn-ea"/>
                <a:cs typeface="+mn-cs"/>
              </a:rPr>
              <a:t> H cross section working group to come up with the best way to treat these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Leading theory uncertainty is due to effect of</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quark masses on PT(H) spectrum in gluon fusion production (~30%) </a:t>
            </a:r>
            <a:endParaRPr lang="en-US" dirty="0">
              <a:effectLst/>
            </a:endParaRPr>
          </a:p>
          <a:p>
            <a:r>
              <a:rPr lang="en-US" sz="1200" kern="1200" dirty="0">
                <a:solidFill>
                  <a:schemeClr val="tx1"/>
                </a:solidFill>
                <a:effectLst/>
                <a:latin typeface="+mn-lt"/>
                <a:ea typeface="+mn-ea"/>
                <a:cs typeface="+mn-cs"/>
              </a:rPr>
              <a:t>•  Leading experimental </a:t>
            </a:r>
            <a:r>
              <a:rPr lang="en-US" sz="1200" kern="1200" dirty="0" err="1">
                <a:solidFill>
                  <a:schemeClr val="tx1"/>
                </a:solidFill>
                <a:effectLst/>
                <a:latin typeface="+mn-lt"/>
                <a:ea typeface="+mn-ea"/>
                <a:cs typeface="+mn-cs"/>
              </a:rPr>
              <a:t>uncertainYes</a:t>
            </a:r>
            <a:r>
              <a:rPr lang="en-US" sz="1200" kern="1200" dirty="0">
                <a:solidFill>
                  <a:schemeClr val="tx1"/>
                </a:solidFill>
                <a:effectLst/>
                <a:latin typeface="+mn-lt"/>
                <a:ea typeface="+mn-ea"/>
                <a:cs typeface="+mn-cs"/>
              </a:rPr>
              <a:t> are due to background </a:t>
            </a:r>
            <a:r>
              <a:rPr lang="en-US" sz="1200" kern="1200" dirty="0" err="1">
                <a:solidFill>
                  <a:schemeClr val="tx1"/>
                </a:solidFill>
                <a:effectLst/>
                <a:latin typeface="+mn-lt"/>
                <a:ea typeface="+mn-ea"/>
                <a:cs typeface="+mn-cs"/>
              </a:rPr>
              <a:t>normalizaYons</a:t>
            </a:r>
            <a:r>
              <a:rPr lang="en-US" sz="1200" kern="1200" dirty="0">
                <a:solidFill>
                  <a:schemeClr val="tx1"/>
                </a:solidFill>
                <a:effectLst/>
                <a:latin typeface="+mn-lt"/>
                <a:ea typeface="+mn-ea"/>
                <a:cs typeface="+mn-cs"/>
              </a:rPr>
              <a:t> (up to ~20%) </a:t>
            </a:r>
          </a:p>
          <a:p>
            <a:r>
              <a:rPr lang="en-US" dirty="0"/>
              <a:t> Some of our largest uncertainties come from theory.  Maybe get a slide from </a:t>
            </a:r>
            <a:r>
              <a:rPr lang="en-US" dirty="0" err="1"/>
              <a:t>Elisabetta</a:t>
            </a:r>
            <a:r>
              <a:rPr lang="en-US" dirty="0"/>
              <a:t> on this.  You might also reference what Bill was saying about CMS being less conservative than ATLAS in their systematics such that we end up with bigger systematics, and mention there's a theory/</a:t>
            </a:r>
            <a:r>
              <a:rPr lang="en-US" dirty="0" err="1"/>
              <a:t>cms</a:t>
            </a:r>
            <a:r>
              <a:rPr lang="en-US" dirty="0"/>
              <a:t>/atlas forum where this is being discussed (just a suggestion, up to you).</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E179C5A3-96F9-0D48-A76A-250ACF7E756A}" type="slidenum">
              <a:rPr lang="en-US" smtClean="0"/>
              <a:t>15</a:t>
            </a:fld>
            <a:endParaRPr lang="en-US"/>
          </a:p>
        </p:txBody>
      </p:sp>
    </p:spTree>
    <p:extLst>
      <p:ext uri="{BB962C8B-B14F-4D97-AF65-F5344CB8AC3E}">
        <p14:creationId xmlns:p14="http://schemas.microsoft.com/office/powerpoint/2010/main" val="2251079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Fit BDT shape with </a:t>
            </a:r>
            <a:r>
              <a:rPr lang="en-US" sz="1200" b="1" kern="1200" dirty="0" err="1">
                <a:solidFill>
                  <a:schemeClr val="tx1"/>
                </a:solidFill>
                <a:effectLst/>
                <a:latin typeface="+mn-lt"/>
                <a:ea typeface="+mn-ea"/>
                <a:cs typeface="+mn-cs"/>
              </a:rPr>
              <a:t>signal+background</a:t>
            </a:r>
            <a:r>
              <a:rPr lang="en-US" sz="1200" b="1" kern="1200" dirty="0">
                <a:solidFill>
                  <a:schemeClr val="tx1"/>
                </a:solidFill>
                <a:effectLst/>
                <a:latin typeface="+mn-lt"/>
                <a:ea typeface="+mn-ea"/>
                <a:cs typeface="+mn-cs"/>
              </a:rPr>
              <a:t> templates </a:t>
            </a:r>
            <a:endParaRPr lang="en-US" dirty="0"/>
          </a:p>
          <a:p>
            <a:r>
              <a:rPr lang="en-US" sz="1200" kern="1200" dirty="0">
                <a:solidFill>
                  <a:schemeClr val="tx1"/>
                </a:solidFill>
                <a:effectLst/>
                <a:latin typeface="+mn-lt"/>
                <a:ea typeface="+mn-ea"/>
                <a:cs typeface="+mn-cs"/>
              </a:rPr>
              <a:t>– Simultaneous fit in 6 SR and 5 CR with common systematics NP’s </a:t>
            </a:r>
            <a:endParaRPr lang="en-US" dirty="0"/>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Z→ττ</a:t>
            </a:r>
            <a:r>
              <a:rPr lang="en-US" sz="1200" kern="1200" dirty="0">
                <a:solidFill>
                  <a:schemeClr val="tx1"/>
                </a:solidFill>
                <a:effectLst/>
                <a:latin typeface="+mn-lt"/>
                <a:ea typeface="+mn-ea"/>
                <a:cs typeface="+mn-cs"/>
              </a:rPr>
              <a:t>, Top, </a:t>
            </a:r>
            <a:r>
              <a:rPr lang="en-US" sz="1200" kern="1200" dirty="0" err="1">
                <a:solidFill>
                  <a:schemeClr val="tx1"/>
                </a:solidFill>
                <a:effectLst/>
                <a:latin typeface="+mn-lt"/>
                <a:ea typeface="+mn-ea"/>
                <a:cs typeface="+mn-cs"/>
              </a:rPr>
              <a:t>multijet</a:t>
            </a:r>
            <a:r>
              <a:rPr lang="en-US" sz="1200" kern="1200" dirty="0">
                <a:solidFill>
                  <a:schemeClr val="tx1"/>
                </a:solidFill>
                <a:effectLst/>
                <a:latin typeface="+mn-lt"/>
                <a:ea typeface="+mn-ea"/>
                <a:cs typeface="+mn-cs"/>
              </a:rPr>
              <a:t> (in had-­‐had) &amp; </a:t>
            </a:r>
            <a:r>
              <a:rPr lang="en-US" sz="1200" kern="1200" dirty="0" err="1">
                <a:solidFill>
                  <a:schemeClr val="tx1"/>
                </a:solidFill>
                <a:effectLst/>
                <a:latin typeface="+mn-lt"/>
                <a:ea typeface="+mn-ea"/>
                <a:cs typeface="+mn-cs"/>
              </a:rPr>
              <a:t>Z→ll</a:t>
            </a:r>
            <a:r>
              <a:rPr lang="en-US" sz="1200" kern="1200" dirty="0">
                <a:solidFill>
                  <a:schemeClr val="tx1"/>
                </a:solidFill>
                <a:effectLst/>
                <a:latin typeface="+mn-lt"/>
                <a:ea typeface="+mn-ea"/>
                <a:cs typeface="+mn-cs"/>
              </a:rPr>
              <a:t> normalizations are free in the fit • </a:t>
            </a:r>
          </a:p>
          <a:p>
            <a:r>
              <a:rPr lang="en-US" sz="1200" kern="1200" dirty="0">
                <a:solidFill>
                  <a:schemeClr val="tx1"/>
                </a:solidFill>
                <a:effectLst/>
                <a:latin typeface="+mn-lt"/>
                <a:ea typeface="+mn-ea"/>
                <a:cs typeface="+mn-cs"/>
              </a:rPr>
              <a:t>Control regions to constrain normalization of Top &amp; </a:t>
            </a:r>
            <a:r>
              <a:rPr lang="en-US" sz="1200" kern="1200" dirty="0" err="1">
                <a:solidFill>
                  <a:schemeClr val="tx1"/>
                </a:solidFill>
                <a:effectLst/>
                <a:latin typeface="+mn-lt"/>
                <a:ea typeface="+mn-ea"/>
                <a:cs typeface="+mn-cs"/>
              </a:rPr>
              <a:t>Z→ll</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Had-­‐had channel: </a:t>
            </a:r>
            <a:r>
              <a:rPr lang="en-US" sz="1200" kern="1200" dirty="0" err="1">
                <a:solidFill>
                  <a:schemeClr val="tx1"/>
                </a:solidFill>
                <a:effectLst/>
                <a:latin typeface="+mn-lt"/>
                <a:ea typeface="+mn-ea"/>
                <a:cs typeface="+mn-cs"/>
              </a:rPr>
              <a:t>multijet</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Z→ττ</a:t>
            </a:r>
            <a:r>
              <a:rPr lang="en-US" sz="1200" kern="1200" dirty="0">
                <a:solidFill>
                  <a:schemeClr val="tx1"/>
                </a:solidFill>
                <a:effectLst/>
                <a:latin typeface="+mn-lt"/>
                <a:ea typeface="+mn-ea"/>
                <a:cs typeface="+mn-cs"/>
              </a:rPr>
              <a:t> constrained in Rest category </a:t>
            </a:r>
            <a:endParaRPr lang="en-US" dirty="0"/>
          </a:p>
          <a:p>
            <a:endParaRPr lang="en-US" dirty="0"/>
          </a:p>
        </p:txBody>
      </p:sp>
      <p:sp>
        <p:nvSpPr>
          <p:cNvPr id="4" name="Slide Number Placeholder 3"/>
          <p:cNvSpPr>
            <a:spLocks noGrp="1"/>
          </p:cNvSpPr>
          <p:nvPr>
            <p:ph type="sldNum" sz="quarter" idx="10"/>
          </p:nvPr>
        </p:nvSpPr>
        <p:spPr/>
        <p:txBody>
          <a:bodyPr/>
          <a:lstStyle/>
          <a:p>
            <a:fld id="{E179C5A3-96F9-0D48-A76A-250ACF7E756A}" type="slidenum">
              <a:rPr lang="en-US" smtClean="0"/>
              <a:t>16</a:t>
            </a:fld>
            <a:endParaRPr lang="en-US"/>
          </a:p>
        </p:txBody>
      </p:sp>
    </p:spTree>
    <p:extLst>
      <p:ext uri="{BB962C8B-B14F-4D97-AF65-F5344CB8AC3E}">
        <p14:creationId xmlns:p14="http://schemas.microsoft.com/office/powerpoint/2010/main" val="3036191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Excess is observed in all three channels</a:t>
            </a:r>
          </a:p>
          <a:p>
            <a:endParaRPr lang="en-US" dirty="0"/>
          </a:p>
        </p:txBody>
      </p:sp>
      <p:sp>
        <p:nvSpPr>
          <p:cNvPr id="4" name="Slide Number Placeholder 3"/>
          <p:cNvSpPr>
            <a:spLocks noGrp="1"/>
          </p:cNvSpPr>
          <p:nvPr>
            <p:ph type="sldNum" sz="quarter" idx="10"/>
          </p:nvPr>
        </p:nvSpPr>
        <p:spPr/>
        <p:txBody>
          <a:bodyPr/>
          <a:lstStyle/>
          <a:p>
            <a:fld id="{E179C5A3-96F9-0D48-A76A-250ACF7E756A}" type="slidenum">
              <a:rPr lang="en-US" smtClean="0"/>
              <a:t>17</a:t>
            </a:fld>
            <a:endParaRPr lang="en-US"/>
          </a:p>
        </p:txBody>
      </p:sp>
    </p:spTree>
    <p:extLst>
      <p:ext uri="{BB962C8B-B14F-4D97-AF65-F5344CB8AC3E}">
        <p14:creationId xmlns:p14="http://schemas.microsoft.com/office/powerpoint/2010/main" val="2876680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199" y="1295400"/>
            <a:ext cx="8228013" cy="1927225"/>
          </a:xfrm>
        </p:spPr>
        <p:txBody>
          <a:bodyPr tIns="0" bIns="0" anchor="b" anchorCtr="0"/>
          <a:lstStyle>
            <a:lvl1pPr>
              <a:defRPr sz="6000">
                <a:solidFill>
                  <a:schemeClr val="bg1"/>
                </a:solidFill>
              </a:defRPr>
            </a:lvl1pPr>
          </a:lstStyle>
          <a:p>
            <a:r>
              <a:rPr lang="en-US"/>
              <a:t>Click to edit Master title style</a:t>
            </a:r>
            <a:endParaRPr/>
          </a:p>
        </p:txBody>
      </p:sp>
      <p:sp>
        <p:nvSpPr>
          <p:cNvPr id="3" name="Subtitle 2"/>
          <p:cNvSpPr>
            <a:spLocks noGrp="1"/>
          </p:cNvSpPr>
          <p:nvPr>
            <p:ph type="subTitle" idx="1"/>
          </p:nvPr>
        </p:nvSpPr>
        <p:spPr>
          <a:xfrm>
            <a:off x="457199" y="3307976"/>
            <a:ext cx="8228013" cy="1066800"/>
          </a:xfrm>
        </p:spPr>
        <p:txBody>
          <a:bodyPr tIns="0" bIns="0"/>
          <a:lstStyle>
            <a:lvl1pPr marL="0" indent="0" algn="ctr">
              <a:spcBef>
                <a:spcPts val="300"/>
              </a:spcBef>
              <a:buNone/>
              <a:defRPr sz="18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DA5A43E8-A728-3848-9BF6-A07989D10830}" type="datetime1">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67148-CA6D-1041-8932-18DD434BB55D}" type="slidenum">
              <a:rPr lang="en-US" smtClean="0"/>
              <a:t>‹#›</a:t>
            </a:fld>
            <a:endParaRPr lang="en-US"/>
          </a:p>
        </p:txBody>
      </p:sp>
      <p:sp>
        <p:nvSpPr>
          <p:cNvPr id="8" name="TextBox 7"/>
          <p:cNvSpPr txBox="1"/>
          <p:nvPr/>
        </p:nvSpPr>
        <p:spPr>
          <a:xfrm>
            <a:off x="8292818" y="5804647"/>
            <a:ext cx="367088" cy="677108"/>
          </a:xfrm>
          <a:prstGeom prst="rect">
            <a:avLst/>
          </a:prstGeom>
          <a:noFill/>
        </p:spPr>
        <p:txBody>
          <a:bodyPr wrap="none" lIns="0" tIns="0" rIns="0" bIns="0" rtlCol="0">
            <a:spAutoFit/>
          </a:bodyPr>
          <a:lstStyle/>
          <a:p>
            <a:r>
              <a:rPr sz="4400">
                <a:solidFill>
                  <a:schemeClr val="accent1"/>
                </a:solidFill>
                <a:latin typeface="Wingdings" pitchFamily="2" charset="2"/>
              </a:rPr>
              <a:t>S</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2F6D0F-459E-7549-B048-C0051104DA14}" type="datetime1">
              <a:rPr lang="en-US" smtClean="0"/>
              <a:t>1/31/2018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667148-CA6D-1041-8932-18DD434BB55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9" y="381001"/>
            <a:ext cx="3509683" cy="2209800"/>
          </a:xfrm>
        </p:spPr>
        <p:txBody>
          <a:bodyPr anchor="b"/>
          <a:lstStyle>
            <a:lvl1pPr algn="l">
              <a:defRPr sz="4400" b="0"/>
            </a:lvl1pPr>
          </a:lstStyle>
          <a:p>
            <a:r>
              <a:rPr lang="en-US"/>
              <a:t>Click to edit Master title style</a:t>
            </a:r>
            <a:endParaRPr/>
          </a:p>
        </p:txBody>
      </p:sp>
      <p:sp>
        <p:nvSpPr>
          <p:cNvPr id="3" name="Content Placeholder 2"/>
          <p:cNvSpPr>
            <a:spLocks noGrp="1"/>
          </p:cNvSpPr>
          <p:nvPr>
            <p:ph idx="1"/>
          </p:nvPr>
        </p:nvSpPr>
        <p:spPr>
          <a:xfrm>
            <a:off x="5029200" y="273050"/>
            <a:ext cx="3657600" cy="5853113"/>
          </a:xfrm>
        </p:spPr>
        <p:txBody>
          <a:bodyPr>
            <a:normAutofit/>
          </a:bodyPr>
          <a:lstStyle>
            <a:lvl1pPr>
              <a:defRPr sz="2200"/>
            </a:lvl1pPr>
            <a:lvl2pPr>
              <a:defRPr sz="20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457199" y="2649071"/>
            <a:ext cx="3509683" cy="3388192"/>
          </a:xfrm>
        </p:spPr>
        <p:txBody>
          <a:bodyPr>
            <a:normAutofit/>
          </a:bodyPr>
          <a:lstStyle>
            <a:lvl1pPr marL="0" indent="0">
              <a:spcBef>
                <a:spcPts val="600"/>
              </a:spcBef>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2019B857-8A60-4D44-B061-4B7800F87CE6}" type="datetime1">
              <a:rPr lang="en-US" smtClean="0"/>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667148-CA6D-1041-8932-18DD434BB55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51425" y="381001"/>
            <a:ext cx="3635375" cy="2209800"/>
          </a:xfrm>
        </p:spPr>
        <p:txBody>
          <a:bodyPr anchor="b"/>
          <a:lstStyle>
            <a:lvl1pPr algn="l">
              <a:defRPr sz="4400" b="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5051425" y="2649070"/>
            <a:ext cx="3635375" cy="3505667"/>
          </a:xfrm>
        </p:spPr>
        <p:txBody>
          <a:bodyPr>
            <a:normAutofit/>
          </a:bodyPr>
          <a:lstStyle>
            <a:lvl1pPr marL="0" indent="0">
              <a:spcBef>
                <a:spcPts val="600"/>
              </a:spcBef>
              <a:buNone/>
              <a:defRPr sz="20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8448DD8E-7042-DF44-9D65-2462C067F5C6}" type="datetime1">
              <a:rPr lang="en-US" smtClean="0"/>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667148-CA6D-1041-8932-18DD434BB55D}" type="slidenum">
              <a:rPr lang="en-US" smtClean="0"/>
              <a:t>‹#›</a:t>
            </a:fld>
            <a:endParaRPr lang="en-US"/>
          </a:p>
        </p:txBody>
      </p:sp>
      <p:sp>
        <p:nvSpPr>
          <p:cNvPr id="9" name="Picture Placeholder 8"/>
          <p:cNvSpPr>
            <a:spLocks noGrp="1"/>
          </p:cNvSpPr>
          <p:nvPr>
            <p:ph type="pic" sz="quarter" idx="13"/>
          </p:nvPr>
        </p:nvSpPr>
        <p:spPr>
          <a:xfrm>
            <a:off x="228600" y="1143000"/>
            <a:ext cx="4267200" cy="4267200"/>
          </a:xfrm>
          <a:prstGeom prst="ellipse">
            <a:avLst/>
          </a:prstGeom>
          <a:ln w="28575">
            <a:solidFill>
              <a:schemeClr val="accent1"/>
            </a:solidFill>
          </a:ln>
        </p:spPr>
        <p:txBody>
          <a:bodyPr/>
          <a:lstStyle>
            <a:lvl1pPr marL="0" indent="0">
              <a:buNone/>
              <a:defRPr>
                <a:solidFill>
                  <a:schemeClr val="bg1"/>
                </a:solidFill>
              </a:defRPr>
            </a:lvl1pPr>
          </a:lstStyle>
          <a:p>
            <a:r>
              <a:rPr lang="en-US"/>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51425" y="381001"/>
            <a:ext cx="3635375" cy="2209800"/>
          </a:xfrm>
        </p:spPr>
        <p:txBody>
          <a:bodyPr anchor="b"/>
          <a:lstStyle>
            <a:lvl1pPr algn="l">
              <a:defRPr sz="4400" b="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5051425" y="2649070"/>
            <a:ext cx="3635375" cy="3505667"/>
          </a:xfrm>
        </p:spPr>
        <p:txBody>
          <a:bodyPr>
            <a:normAutofit/>
          </a:bodyPr>
          <a:lstStyle>
            <a:lvl1pPr marL="0" indent="0">
              <a:spcBef>
                <a:spcPts val="600"/>
              </a:spcBef>
              <a:buNone/>
              <a:defRPr sz="20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4AC80282-65C4-4B41-BA0D-F741D5ED6C87}" type="datetime1">
              <a:rPr lang="en-US" smtClean="0"/>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667148-CA6D-1041-8932-18DD434BB55D}" type="slidenum">
              <a:rPr lang="en-US" smtClean="0"/>
              <a:t>‹#›</a:t>
            </a:fld>
            <a:endParaRPr lang="en-US"/>
          </a:p>
        </p:txBody>
      </p:sp>
      <p:sp>
        <p:nvSpPr>
          <p:cNvPr id="9" name="Picture Placeholder 8"/>
          <p:cNvSpPr>
            <a:spLocks noGrp="1"/>
          </p:cNvSpPr>
          <p:nvPr>
            <p:ph type="pic" sz="quarter" idx="13"/>
          </p:nvPr>
        </p:nvSpPr>
        <p:spPr>
          <a:xfrm>
            <a:off x="990600" y="2590800"/>
            <a:ext cx="3505200" cy="3505200"/>
          </a:xfrm>
          <a:prstGeom prst="ellipse">
            <a:avLst/>
          </a:prstGeom>
          <a:ln w="28575">
            <a:solidFill>
              <a:schemeClr val="accent1"/>
            </a:solidFill>
          </a:ln>
        </p:spPr>
        <p:txBody>
          <a:bodyPr/>
          <a:lstStyle>
            <a:lvl1pPr marL="0" indent="0">
              <a:buNone/>
              <a:defRPr>
                <a:solidFill>
                  <a:schemeClr val="bg1"/>
                </a:solidFill>
              </a:defRPr>
            </a:lvl1pPr>
          </a:lstStyle>
          <a:p>
            <a:r>
              <a:rPr lang="en-US"/>
              <a:t>Drag picture to placeholder or click icon to add</a:t>
            </a:r>
            <a:endParaRPr/>
          </a:p>
        </p:txBody>
      </p:sp>
      <p:sp>
        <p:nvSpPr>
          <p:cNvPr id="8" name="Picture Placeholder 8"/>
          <p:cNvSpPr>
            <a:spLocks noGrp="1"/>
          </p:cNvSpPr>
          <p:nvPr>
            <p:ph type="pic" sz="quarter" idx="14"/>
          </p:nvPr>
        </p:nvSpPr>
        <p:spPr>
          <a:xfrm>
            <a:off x="2479675" y="1260475"/>
            <a:ext cx="1254125" cy="1254125"/>
          </a:xfrm>
          <a:prstGeom prst="ellipse">
            <a:avLst/>
          </a:prstGeom>
          <a:ln w="28575">
            <a:solidFill>
              <a:schemeClr val="accent1"/>
            </a:solidFill>
          </a:ln>
        </p:spPr>
        <p:txBody>
          <a:bodyPr>
            <a:normAutofit/>
          </a:bodyPr>
          <a:lstStyle>
            <a:lvl1pPr marL="0" indent="0">
              <a:buNone/>
              <a:defRPr sz="1400">
                <a:solidFill>
                  <a:schemeClr val="bg1"/>
                </a:solidFill>
              </a:defRPr>
            </a:lvl1pPr>
          </a:lstStyle>
          <a:p>
            <a:r>
              <a:rPr lang="en-US"/>
              <a:t>Drag picture to placeholder or click icon to add</a:t>
            </a:r>
            <a:endParaRPr/>
          </a:p>
        </p:txBody>
      </p:sp>
      <p:sp>
        <p:nvSpPr>
          <p:cNvPr id="10" name="Picture Placeholder 8"/>
          <p:cNvSpPr>
            <a:spLocks noGrp="1"/>
          </p:cNvSpPr>
          <p:nvPr>
            <p:ph type="pic" sz="quarter" idx="15"/>
          </p:nvPr>
        </p:nvSpPr>
        <p:spPr>
          <a:xfrm>
            <a:off x="269875" y="762000"/>
            <a:ext cx="2092325" cy="2092325"/>
          </a:xfrm>
          <a:prstGeom prst="ellipse">
            <a:avLst/>
          </a:prstGeom>
          <a:ln w="28575">
            <a:solidFill>
              <a:schemeClr val="accent1"/>
            </a:solidFill>
          </a:ln>
        </p:spPr>
        <p:txBody>
          <a:bodyPr>
            <a:normAutofit/>
          </a:bodyPr>
          <a:lstStyle>
            <a:lvl1pPr marL="0" indent="0">
              <a:buNone/>
              <a:defRPr sz="1800">
                <a:solidFill>
                  <a:schemeClr val="bg1"/>
                </a:solidFill>
              </a:defRPr>
            </a:lvl1pPr>
          </a:lstStyle>
          <a:p>
            <a:r>
              <a:rPr lang="en-US"/>
              <a:t>Drag picture to placeholder or click icon to add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457200" y="2568388"/>
            <a:ext cx="8228013" cy="3468875"/>
          </a:xfrm>
        </p:spPr>
        <p:txBody>
          <a:bodyPr vert="eaVert"/>
          <a:lstStyle>
            <a:lvl5pPr>
              <a:defRPr/>
            </a:lvl5pPr>
            <a:lvl6pPr marL="1719072">
              <a:defRPr/>
            </a:lvl6pPr>
            <a:lvl7pPr marL="1719072">
              <a:defRPr/>
            </a:lvl7pPr>
            <a:lvl8pPr marL="1719072">
              <a:defRPr/>
            </a:lvl8pPr>
            <a:lvl9pPr marL="1719072">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BB106668-B0C4-E247-B227-7B6104172FD1}" type="datetime1">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67148-CA6D-1041-8932-18DD434BB55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6600" y="274638"/>
            <a:ext cx="1524000" cy="5851525"/>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416859"/>
            <a:ext cx="6019800" cy="5615642"/>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2266B988-C2BE-DC4C-8C14-FDD6E459524E}" type="datetime1">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67148-CA6D-1041-8932-18DD434BB55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B05FA2E-70AA-7541-BE74-71A4B2563828}" type="datetime1">
              <a:rPr lang="en-US" smtClean="0"/>
              <a:t>1/31/2018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667148-CA6D-1041-8932-18DD434BB55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740A90D6-D99D-7647-A466-B21D515B19C3}" type="datetime1">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67148-CA6D-1041-8932-18DD434BB55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36694"/>
            <a:ext cx="6400800" cy="1362075"/>
          </a:xfrm>
        </p:spPr>
        <p:txBody>
          <a:bodyPr anchor="b" anchorCtr="0"/>
          <a:lstStyle>
            <a:lvl1pPr algn="r">
              <a:defRPr sz="4600" b="0" cap="none" baseline="0"/>
            </a:lvl1pPr>
          </a:lstStyle>
          <a:p>
            <a:r>
              <a:rPr lang="en-US"/>
              <a:t>Click to edit Master title style</a:t>
            </a:r>
            <a:endParaRPr/>
          </a:p>
        </p:txBody>
      </p:sp>
      <p:sp>
        <p:nvSpPr>
          <p:cNvPr id="3" name="Text Placeholder 2"/>
          <p:cNvSpPr>
            <a:spLocks noGrp="1"/>
          </p:cNvSpPr>
          <p:nvPr>
            <p:ph type="body" idx="1"/>
          </p:nvPr>
        </p:nvSpPr>
        <p:spPr>
          <a:xfrm>
            <a:off x="1676399" y="3609695"/>
            <a:ext cx="5181601" cy="1500187"/>
          </a:xfrm>
        </p:spPr>
        <p:txBody>
          <a:bodyPr anchor="t" anchorCtr="0"/>
          <a:lstStyle>
            <a:lvl1pPr marL="0" indent="0" algn="r">
              <a:spcBef>
                <a:spcPts val="300"/>
              </a:spcBef>
              <a:buNone/>
              <a:defRPr sz="1800"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FCE99451-D35D-C440-B03D-6AD9AD2FF970}" type="datetime1">
              <a:rPr lang="en-US" smtClean="0"/>
              <a:t>1/31/2018</a:t>
            </a:fld>
            <a:endParaRPr lang="en-US"/>
          </a:p>
        </p:txBody>
      </p:sp>
      <p:sp>
        <p:nvSpPr>
          <p:cNvPr id="5" name="Footer Placeholder 4"/>
          <p:cNvSpPr>
            <a:spLocks noGrp="1"/>
          </p:cNvSpPr>
          <p:nvPr>
            <p:ph type="ftr" sz="quarter" idx="11"/>
          </p:nvPr>
        </p:nvSpPr>
        <p:spPr>
          <a:xfrm>
            <a:off x="7238999" y="6356350"/>
            <a:ext cx="1446213" cy="365125"/>
          </a:xfrm>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6667148-CA6D-1041-8932-18DD434BB55D}" type="slidenum">
              <a:rPr lang="en-US" smtClean="0"/>
              <a:t>‹#›</a:t>
            </a:fld>
            <a:endParaRPr lang="en-US"/>
          </a:p>
        </p:txBody>
      </p:sp>
      <p:sp>
        <p:nvSpPr>
          <p:cNvPr id="8" name="TextBox 7"/>
          <p:cNvSpPr txBox="1"/>
          <p:nvPr/>
        </p:nvSpPr>
        <p:spPr>
          <a:xfrm>
            <a:off x="8292818" y="5804647"/>
            <a:ext cx="367088" cy="677108"/>
          </a:xfrm>
          <a:prstGeom prst="rect">
            <a:avLst/>
          </a:prstGeom>
          <a:noFill/>
        </p:spPr>
        <p:txBody>
          <a:bodyPr wrap="none" lIns="0" tIns="0" rIns="0" bIns="0" rtlCol="0">
            <a:spAutoFit/>
          </a:bodyPr>
          <a:lstStyle/>
          <a:p>
            <a:r>
              <a:rPr sz="4400">
                <a:solidFill>
                  <a:schemeClr val="accent1"/>
                </a:solidFill>
                <a:latin typeface="Wingdings" pitchFamily="2" charset="2"/>
              </a:rPr>
              <a:t>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740664" y="2784475"/>
            <a:ext cx="3767328" cy="3252788"/>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634753" y="2784475"/>
            <a:ext cx="3767328" cy="3252788"/>
          </a:xfrm>
        </p:spPr>
        <p:txBody>
          <a:bodyPr/>
          <a:lstStyle>
            <a:lvl1pPr>
              <a:defRPr sz="1800"/>
            </a:lvl1pPr>
            <a:lvl2pPr>
              <a:defRPr sz="1800"/>
            </a:lvl2pPr>
            <a:lvl3pPr>
              <a:defRPr sz="1800"/>
            </a:lvl3pPr>
            <a:lvl4pPr>
              <a:defRPr sz="1800"/>
            </a:lvl4pPr>
            <a:lvl5pPr>
              <a:defRPr sz="1800"/>
            </a:lvl5pPr>
            <a:lvl6pPr marL="1946275" indent="-227013">
              <a:tabLst/>
              <a:defRPr sz="1600"/>
            </a:lvl6pPr>
            <a:lvl7pPr marL="2173288" indent="-227013">
              <a:tabLst/>
              <a:defRPr sz="1600"/>
            </a:lvl7pPr>
            <a:lvl8pPr marL="2398713" indent="-227013">
              <a:tabLst/>
              <a:defRPr sz="1600"/>
            </a:lvl8pPr>
            <a:lvl9pPr marL="2625725" indent="-227013">
              <a:tabLst/>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BFE6B414-18E9-7D4D-8D7E-D0D9CA967E17}" type="datetime1">
              <a:rPr lang="en-US" smtClean="0"/>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667148-CA6D-1041-8932-18DD434BB55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740664" y="2232211"/>
            <a:ext cx="3767328" cy="762000"/>
          </a:xfrm>
        </p:spPr>
        <p:txBody>
          <a:bodyPr anchor="b">
            <a:noAutofit/>
          </a:bodyPr>
          <a:lstStyle>
            <a:lvl1pPr marL="0" indent="0" algn="ctr">
              <a:lnSpc>
                <a:spcPts val="2600"/>
              </a:lnSpc>
              <a:spcBef>
                <a:spcPts val="0"/>
              </a:spcBef>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40664" y="3160059"/>
            <a:ext cx="3767328" cy="2891491"/>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4631578" y="2232211"/>
            <a:ext cx="3767328" cy="762000"/>
          </a:xfrm>
        </p:spPr>
        <p:txBody>
          <a:bodyPr anchor="b">
            <a:noAutofit/>
          </a:bodyPr>
          <a:lstStyle>
            <a:lvl1pPr marL="0" indent="0" algn="ctr">
              <a:lnSpc>
                <a:spcPts val="2600"/>
              </a:lnSpc>
              <a:spcBef>
                <a:spcPts val="0"/>
              </a:spcBef>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31578" y="3160059"/>
            <a:ext cx="3767328" cy="2891491"/>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4BF7E041-6CE0-EF4C-8B6A-C56289FE2362}" type="datetime1">
              <a:rPr lang="en-US" smtClean="0"/>
              <a:t>1/31/2018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667148-CA6D-1041-8932-18DD434BB55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762000" y="2784475"/>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463D5106-8442-1C41-BC34-0C928B2A6EAA}" type="datetime1">
              <a:rPr lang="en-US" smtClean="0"/>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667148-CA6D-1041-8932-18DD434BB55D}" type="slidenum">
              <a:rPr lang="en-US" smtClean="0"/>
              <a:t>‹#›</a:t>
            </a:fld>
            <a:endParaRPr lang="en-US"/>
          </a:p>
        </p:txBody>
      </p:sp>
      <p:sp>
        <p:nvSpPr>
          <p:cNvPr id="8" name="Content Placeholder 2"/>
          <p:cNvSpPr>
            <a:spLocks noGrp="1"/>
          </p:cNvSpPr>
          <p:nvPr>
            <p:ph sz="half" idx="13"/>
          </p:nvPr>
        </p:nvSpPr>
        <p:spPr>
          <a:xfrm>
            <a:off x="762000" y="4497070"/>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636008"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42B4F375-153F-2B43-ACB1-9ADC58D6B8CC}" type="datetime1">
              <a:rPr lang="en-US" smtClean="0"/>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667148-CA6D-1041-8932-18DD434BB55D}" type="slidenum">
              <a:rPr lang="en-US" smtClean="0"/>
              <a:t>‹#›</a:t>
            </a:fld>
            <a:endParaRPr lang="en-US"/>
          </a:p>
        </p:txBody>
      </p:sp>
      <p:sp>
        <p:nvSpPr>
          <p:cNvPr id="8" name="Content Placeholder 2"/>
          <p:cNvSpPr>
            <a:spLocks noGrp="1"/>
          </p:cNvSpPr>
          <p:nvPr>
            <p:ph sz="half" idx="13"/>
          </p:nvPr>
        </p:nvSpPr>
        <p:spPr>
          <a:xfrm>
            <a:off x="4636008" y="4497070"/>
            <a:ext cx="3767328" cy="1554480"/>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9" name="Content Placeholder 2"/>
          <p:cNvSpPr>
            <a:spLocks noGrp="1"/>
          </p:cNvSpPr>
          <p:nvPr>
            <p:ph sz="half" idx="14"/>
          </p:nvPr>
        </p:nvSpPr>
        <p:spPr>
          <a:xfrm>
            <a:off x="740664" y="2784475"/>
            <a:ext cx="3767328" cy="3252788"/>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636008"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80003C8F-0072-C84F-8324-F4EC29B3C6B3}" type="datetime1">
              <a:rPr lang="en-US" smtClean="0"/>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667148-CA6D-1041-8932-18DD434BB55D}" type="slidenum">
              <a:rPr lang="en-US" smtClean="0"/>
              <a:t>‹#›</a:t>
            </a:fld>
            <a:endParaRPr lang="en-US"/>
          </a:p>
        </p:txBody>
      </p:sp>
      <p:sp>
        <p:nvSpPr>
          <p:cNvPr id="8" name="Content Placeholder 2"/>
          <p:cNvSpPr>
            <a:spLocks noGrp="1"/>
          </p:cNvSpPr>
          <p:nvPr>
            <p:ph sz="half" idx="13"/>
          </p:nvPr>
        </p:nvSpPr>
        <p:spPr>
          <a:xfrm>
            <a:off x="4636008" y="4497070"/>
            <a:ext cx="3767328" cy="1554480"/>
          </a:xfrm>
        </p:spPr>
        <p:txBody>
          <a:bodyPr/>
          <a:lstStyle>
            <a:lvl1pPr>
              <a:defRPr sz="1800"/>
            </a:lvl1pPr>
            <a:lvl2pPr>
              <a:defRPr sz="1800"/>
            </a:lvl2pPr>
            <a:lvl3pPr>
              <a:defRPr sz="1800"/>
            </a:lvl3pPr>
            <a:lvl4pPr>
              <a:defRPr sz="1800"/>
            </a:lvl4pPr>
            <a:lvl5pPr>
              <a:defRPr sz="1800"/>
            </a:lvl5pPr>
            <a:lvl6pPr marL="1946275"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6pPr>
            <a:lvl7pPr marL="2173288"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7pPr>
            <a:lvl8pPr marL="2398713"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8pPr>
            <a:lvl9pPr marL="2625725" indent="-234950" algn="l" defTabSz="914400" rtl="0" eaLnBrk="1" latinLnBrk="0" hangingPunct="1">
              <a:spcBef>
                <a:spcPct val="20000"/>
              </a:spcBef>
              <a:buSzPct val="90000"/>
              <a:buFont typeface="Wingdings" pitchFamily="2" charset="2"/>
              <a:buChar char=""/>
              <a:defRPr lang="en-US" sz="1600" kern="1200" dirty="0">
                <a:solidFill>
                  <a:schemeClr val="tx1">
                    <a:lumMod val="65000"/>
                    <a:lumOff val="35000"/>
                  </a:schemeClr>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0" name="Content Placeholder 2"/>
          <p:cNvSpPr>
            <a:spLocks noGrp="1"/>
          </p:cNvSpPr>
          <p:nvPr>
            <p:ph sz="half" idx="14"/>
          </p:nvPr>
        </p:nvSpPr>
        <p:spPr>
          <a:xfrm>
            <a:off x="739775"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 name="Content Placeholder 2"/>
          <p:cNvSpPr>
            <a:spLocks noGrp="1"/>
          </p:cNvSpPr>
          <p:nvPr>
            <p:ph sz="half" idx="15"/>
          </p:nvPr>
        </p:nvSpPr>
        <p:spPr>
          <a:xfrm>
            <a:off x="739775" y="4497070"/>
            <a:ext cx="3767328" cy="1554480"/>
          </a:xfrm>
        </p:spPr>
        <p:txBody>
          <a:bodyPr/>
          <a:lstStyle>
            <a:lvl1pPr>
              <a:defRPr sz="1800"/>
            </a:lvl1pPr>
            <a:lvl2pPr>
              <a:defRPr sz="1800"/>
            </a:lvl2pPr>
            <a:lvl3pPr>
              <a:defRPr sz="1800"/>
            </a:lvl3pPr>
            <a:lvl4pPr>
              <a:defRPr sz="1800"/>
            </a:lvl4pPr>
            <a:lvl5pPr>
              <a:defRPr sz="1800"/>
            </a:lvl5pPr>
            <a:lvl6pPr marL="1946275"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6pPr>
            <a:lvl7pPr marL="2173288"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7pPr>
            <a:lvl8pPr marL="2398713"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8pPr>
            <a:lvl9pPr marL="2625725" indent="-234950" algn="l" defTabSz="914400" rtl="0" eaLnBrk="1" latinLnBrk="0" hangingPunct="1">
              <a:spcBef>
                <a:spcPct val="20000"/>
              </a:spcBef>
              <a:buSzPct val="90000"/>
              <a:buFont typeface="Wingdings" pitchFamily="2" charset="2"/>
              <a:buChar char=""/>
              <a:defRPr lang="en-US" sz="1600" kern="1200" dirty="0">
                <a:solidFill>
                  <a:schemeClr val="tx1">
                    <a:lumMod val="65000"/>
                    <a:lumOff val="35000"/>
                  </a:schemeClr>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B2EF62BD-D36D-7145-874F-16B6C1123EA5}" type="datetime1">
              <a:rPr lang="en-US" smtClean="0"/>
              <a:t>1/31/2018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667148-CA6D-1041-8932-18DD434BB55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5141"/>
            <a:ext cx="8229600" cy="1143000"/>
          </a:xfrm>
          <a:prstGeom prst="rect">
            <a:avLst/>
          </a:prstGeom>
        </p:spPr>
        <p:txBody>
          <a:bodyPr vert="horz" lIns="91440" tIns="45720" rIns="91440" bIns="45720" rtlCol="0" anchor="ctr">
            <a:noAutofit/>
          </a:bodyPr>
          <a:lstStyle/>
          <a:p>
            <a:r>
              <a:rPr lang="en-US"/>
              <a:t>Click to edit Master title style</a:t>
            </a:r>
            <a:endParaRPr/>
          </a:p>
        </p:txBody>
      </p:sp>
      <p:sp>
        <p:nvSpPr>
          <p:cNvPr id="3" name="Text Placeholder 2"/>
          <p:cNvSpPr>
            <a:spLocks noGrp="1"/>
          </p:cNvSpPr>
          <p:nvPr>
            <p:ph type="body" idx="1"/>
          </p:nvPr>
        </p:nvSpPr>
        <p:spPr>
          <a:xfrm>
            <a:off x="739775" y="2770094"/>
            <a:ext cx="7662864" cy="326716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fld id="{E265E724-BC9E-4344-A95B-F20F28C78D59}" type="datetime1">
              <a:rPr lang="en-US" smtClean="0"/>
              <a:t>1/31/2018</a:t>
            </a:fld>
            <a:endParaRPr lang="en-US"/>
          </a:p>
        </p:txBody>
      </p:sp>
      <p:sp>
        <p:nvSpPr>
          <p:cNvPr id="5" name="Footer Placeholder 4"/>
          <p:cNvSpPr>
            <a:spLocks noGrp="1"/>
          </p:cNvSpPr>
          <p:nvPr>
            <p:ph type="ftr" sz="quarter" idx="3"/>
          </p:nvPr>
        </p:nvSpPr>
        <p:spPr>
          <a:xfrm>
            <a:off x="5789613" y="6356350"/>
            <a:ext cx="2895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4305300" y="6356350"/>
            <a:ext cx="533400" cy="365125"/>
          </a:xfrm>
          <a:prstGeom prst="rect">
            <a:avLst/>
          </a:prstGeom>
        </p:spPr>
        <p:txBody>
          <a:bodyPr vert="horz" lIns="91440" tIns="45720" rIns="91440" bIns="45720" rtlCol="0" anchor="ctr"/>
          <a:lstStyle>
            <a:lvl1pPr algn="ctr">
              <a:defRPr sz="1100" b="1">
                <a:solidFill>
                  <a:schemeClr val="tx1">
                    <a:lumMod val="50000"/>
                    <a:lumOff val="50000"/>
                  </a:schemeClr>
                </a:solidFill>
              </a:defRPr>
            </a:lvl1pPr>
          </a:lstStyle>
          <a:p>
            <a:fld id="{06667148-CA6D-1041-8932-18DD434BB55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ctr" defTabSz="914400" rtl="0" eaLnBrk="1" latinLnBrk="0" hangingPunct="1">
        <a:spcBef>
          <a:spcPct val="0"/>
        </a:spcBef>
        <a:buNone/>
        <a:defRPr sz="4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7.png"/><Relationship Id="rId5" Type="http://schemas.openxmlformats.org/officeDocument/2006/relationships/image" Target="../media/image36.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tlas.web.cern.ch/Atlas/GROUPS/PHYSICS/CONFNOTES/ATLAS-CONF-2013-108/" TargetMode="External"/><Relationship Id="rId2" Type="http://schemas.openxmlformats.org/officeDocument/2006/relationships/hyperlink" Target="https://indico.cern.ch/conferenceDisplay.py?confId=284760"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hyperlink" Target="https://atlas.web.cern.ch/Atlas/GROUPS/PHYSICS/CONFNOTES/ATLAS-CONF-2013-079/" TargetMode="External"/><Relationship Id="rId3" Type="http://schemas.openxmlformats.org/officeDocument/2006/relationships/hyperlink" Target="http://cds.cern.ch/record/1530524?ln=en" TargetMode="External"/><Relationship Id="rId7" Type="http://schemas.openxmlformats.org/officeDocument/2006/relationships/hyperlink" Target="http://cds.cern.ch/record/1523673?ln=en" TargetMode="External"/><Relationship Id="rId2" Type="http://schemas.openxmlformats.org/officeDocument/2006/relationships/hyperlink" Target="http://cds.cern.ch/record/1523698" TargetMode="External"/><Relationship Id="rId1" Type="http://schemas.openxmlformats.org/officeDocument/2006/relationships/slideLayout" Target="../slideLayouts/slideLayout10.xml"/><Relationship Id="rId6" Type="http://schemas.openxmlformats.org/officeDocument/2006/relationships/hyperlink" Target="http://cds.cern.ch/record/1527126" TargetMode="External"/><Relationship Id="rId11" Type="http://schemas.openxmlformats.org/officeDocument/2006/relationships/image" Target="../media/image48.tiff"/><Relationship Id="rId5" Type="http://schemas.openxmlformats.org/officeDocument/2006/relationships/hyperlink" Target="http://cds.cern.ch/record/1523767?ln=en" TargetMode="External"/><Relationship Id="rId10" Type="http://schemas.openxmlformats.org/officeDocument/2006/relationships/hyperlink" Target="http://cds.cern.ch/record/1632191" TargetMode="External"/><Relationship Id="rId4" Type="http://schemas.openxmlformats.org/officeDocument/2006/relationships/hyperlink" Target="http://cds.cern.ch/record/1523699" TargetMode="External"/><Relationship Id="rId9" Type="http://schemas.openxmlformats.org/officeDocument/2006/relationships/hyperlink" Target="http://cms.web.cern.ch/org/physics-papers-timeline"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0.jpg"/><Relationship Id="rId1" Type="http://schemas.openxmlformats.org/officeDocument/2006/relationships/slideLayout" Target="../slideLayouts/slideLayout1.xml"/><Relationship Id="rId4" Type="http://schemas.openxmlformats.org/officeDocument/2006/relationships/image" Target="../media/image9.tiff"/></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0.tiff"/></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22.emf"/></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4724" y="1570331"/>
            <a:ext cx="7772400" cy="1470025"/>
          </a:xfrm>
        </p:spPr>
        <p:txBody>
          <a:bodyPr/>
          <a:lstStyle/>
          <a:p>
            <a:r>
              <a:rPr lang="en-US" dirty="0"/>
              <a:t>Results from the ATLAS</a:t>
            </a:r>
            <a:br>
              <a:rPr lang="en-US" dirty="0"/>
            </a:br>
            <a:r>
              <a:rPr lang="en-US" dirty="0"/>
              <a:t>search for </a:t>
            </a:r>
            <a:r>
              <a:rPr lang="en-US" dirty="0" err="1"/>
              <a:t>H</a:t>
            </a:r>
            <a:r>
              <a:rPr lang="en-US" b="1" dirty="0" err="1"/>
              <a:t>→ττ</a:t>
            </a:r>
            <a:endParaRPr lang="en-US" dirty="0"/>
          </a:p>
        </p:txBody>
      </p:sp>
      <p:sp>
        <p:nvSpPr>
          <p:cNvPr id="3" name="Subtitle 2"/>
          <p:cNvSpPr>
            <a:spLocks noGrp="1"/>
          </p:cNvSpPr>
          <p:nvPr>
            <p:ph type="subTitle" idx="1"/>
          </p:nvPr>
        </p:nvSpPr>
        <p:spPr>
          <a:xfrm>
            <a:off x="774725" y="3259667"/>
            <a:ext cx="7945942" cy="2540000"/>
          </a:xfrm>
        </p:spPr>
        <p:txBody>
          <a:bodyPr>
            <a:normAutofit fontScale="62500" lnSpcReduction="20000"/>
          </a:bodyPr>
          <a:lstStyle/>
          <a:p>
            <a:r>
              <a:rPr lang="en-US" dirty="0"/>
              <a:t>ATLAS UK Meeting</a:t>
            </a:r>
          </a:p>
          <a:p>
            <a:r>
              <a:rPr lang="en-US" dirty="0"/>
              <a:t>University of Edinburgh</a:t>
            </a:r>
          </a:p>
          <a:p>
            <a:r>
              <a:rPr lang="en-US" dirty="0"/>
              <a:t>8 January 2014</a:t>
            </a:r>
          </a:p>
          <a:p>
            <a:endParaRPr lang="en-US" dirty="0"/>
          </a:p>
          <a:p>
            <a:r>
              <a:rPr lang="en-US" dirty="0"/>
              <a:t>Katy Grimm* for ATLAS </a:t>
            </a:r>
          </a:p>
          <a:p>
            <a:r>
              <a:rPr lang="en-US" dirty="0"/>
              <a:t>The UK contingent of the </a:t>
            </a:r>
            <a:r>
              <a:rPr lang="en-US" dirty="0" err="1"/>
              <a:t>Htautau</a:t>
            </a:r>
            <a:r>
              <a:rPr lang="en-US" dirty="0"/>
              <a:t> team:</a:t>
            </a:r>
          </a:p>
          <a:p>
            <a:r>
              <a:rPr lang="en-US" dirty="0"/>
              <a:t>Eva </a:t>
            </a:r>
            <a:r>
              <a:rPr lang="en-US" dirty="0" err="1"/>
              <a:t>Bouhova</a:t>
            </a:r>
            <a:r>
              <a:rPr lang="en-US" dirty="0"/>
              <a:t>-Thacker*, </a:t>
            </a:r>
            <a:r>
              <a:rPr lang="en-US" dirty="0" err="1"/>
              <a:t>Harald</a:t>
            </a:r>
            <a:r>
              <a:rPr lang="en-US" dirty="0"/>
              <a:t> Fox*, Harvey </a:t>
            </a:r>
            <a:r>
              <a:rPr lang="en-US" dirty="0" err="1"/>
              <a:t>Maddocks</a:t>
            </a:r>
            <a:r>
              <a:rPr lang="en-US" dirty="0"/>
              <a:t>*</a:t>
            </a:r>
          </a:p>
          <a:p>
            <a:r>
              <a:rPr lang="en-US" u="sng" dirty="0"/>
              <a:t>Sinead Farrington</a:t>
            </a:r>
            <a:r>
              <a:rPr lang="en-US" u="sng" baseline="30000" dirty="0"/>
              <a:t>1</a:t>
            </a:r>
            <a:r>
              <a:rPr lang="en-US" dirty="0"/>
              <a:t>, , Michel Janus</a:t>
            </a:r>
            <a:r>
              <a:rPr lang="en-US" baseline="30000" dirty="0"/>
              <a:t>1</a:t>
            </a:r>
            <a:r>
              <a:rPr lang="en-US" dirty="0"/>
              <a:t>, Carl Jeske</a:t>
            </a:r>
            <a:r>
              <a:rPr lang="en-US" baseline="30000" dirty="0"/>
              <a:t>1</a:t>
            </a:r>
            <a:r>
              <a:rPr lang="en-US" dirty="0"/>
              <a:t>, James Longstaffe</a:t>
            </a:r>
            <a:r>
              <a:rPr lang="en-US" baseline="30000" dirty="0"/>
              <a:t>1</a:t>
            </a:r>
            <a:r>
              <a:rPr lang="en-US" dirty="0"/>
              <a:t>, </a:t>
            </a:r>
            <a:r>
              <a:rPr lang="en-US" baseline="30000" dirty="0"/>
              <a:t> </a:t>
            </a:r>
          </a:p>
          <a:p>
            <a:r>
              <a:rPr lang="en-US" dirty="0" err="1"/>
              <a:t>Elisabetta</a:t>
            </a:r>
            <a:r>
              <a:rPr lang="en-US" dirty="0"/>
              <a:t> Pianori</a:t>
            </a:r>
            <a:r>
              <a:rPr lang="en-US" baseline="30000" dirty="0"/>
              <a:t>1</a:t>
            </a:r>
            <a:r>
              <a:rPr lang="en-US" dirty="0"/>
              <a:t>, and Martin Spangenberg</a:t>
            </a:r>
            <a:r>
              <a:rPr lang="en-US" baseline="30000" dirty="0"/>
              <a:t>1</a:t>
            </a:r>
            <a:endParaRPr lang="en-US" dirty="0"/>
          </a:p>
          <a:p>
            <a:r>
              <a:rPr lang="en-US" dirty="0"/>
              <a:t>Jacob Howard</a:t>
            </a:r>
            <a:r>
              <a:rPr lang="en-US" baseline="30000" dirty="0"/>
              <a:t>2</a:t>
            </a:r>
            <a:r>
              <a:rPr lang="en-US" dirty="0"/>
              <a:t>,</a:t>
            </a:r>
            <a:r>
              <a:rPr lang="en-US" baseline="30000" dirty="0"/>
              <a:t>, </a:t>
            </a:r>
            <a:r>
              <a:rPr lang="en-US" dirty="0"/>
              <a:t>Mark Pickering</a:t>
            </a:r>
            <a:r>
              <a:rPr lang="en-US" baseline="30000" dirty="0"/>
              <a:t>2</a:t>
            </a:r>
            <a:endParaRPr lang="en-US" dirty="0"/>
          </a:p>
          <a:p>
            <a:endParaRPr lang="en-US" dirty="0"/>
          </a:p>
          <a:p>
            <a:r>
              <a:rPr lang="en-US" dirty="0"/>
              <a:t>*Lancaster University</a:t>
            </a:r>
          </a:p>
          <a:p>
            <a:r>
              <a:rPr lang="en-US" baseline="30000" dirty="0"/>
              <a:t>1</a:t>
            </a:r>
            <a:r>
              <a:rPr lang="en-US" dirty="0"/>
              <a:t>University of Warwick</a:t>
            </a:r>
          </a:p>
          <a:p>
            <a:r>
              <a:rPr lang="en-US" baseline="30000" dirty="0"/>
              <a:t>2</a:t>
            </a:r>
            <a:r>
              <a:rPr lang="en-US" dirty="0"/>
              <a:t>Oxford University</a:t>
            </a:r>
          </a:p>
        </p:txBody>
      </p:sp>
      <p:pic>
        <p:nvPicPr>
          <p:cNvPr id="6" name="Picture 5" descr="AN_atlaslogo.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2" y="5486400"/>
            <a:ext cx="1079500" cy="1371600"/>
          </a:xfrm>
          <a:prstGeom prst="rect">
            <a:avLst/>
          </a:prstGeom>
        </p:spPr>
      </p:pic>
      <p:sp>
        <p:nvSpPr>
          <p:cNvPr id="4" name="Rectangle 3"/>
          <p:cNvSpPr/>
          <p:nvPr/>
        </p:nvSpPr>
        <p:spPr>
          <a:xfrm>
            <a:off x="8099778" y="5799667"/>
            <a:ext cx="776111" cy="74788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LancasterLogo.tiff"/>
          <p:cNvPicPr>
            <a:picLocks noChangeAspect="1"/>
          </p:cNvPicPr>
          <p:nvPr/>
        </p:nvPicPr>
        <p:blipFill rotWithShape="1">
          <a:blip r:embed="rId3">
            <a:extLst>
              <a:ext uri="{28A0092B-C50C-407E-A947-70E740481C1C}">
                <a14:useLocalDpi xmlns:a14="http://schemas.microsoft.com/office/drawing/2010/main" val="0"/>
              </a:ext>
            </a:extLst>
          </a:blip>
          <a:srcRect t="61075" r="36096"/>
          <a:stretch/>
        </p:blipFill>
        <p:spPr>
          <a:xfrm>
            <a:off x="7025292" y="5791999"/>
            <a:ext cx="1988990" cy="924890"/>
          </a:xfrm>
          <a:prstGeom prst="rect">
            <a:avLst/>
          </a:prstGeom>
        </p:spPr>
      </p:pic>
      <p:sp>
        <p:nvSpPr>
          <p:cNvPr id="10" name="Slide Number Placeholder 9"/>
          <p:cNvSpPr>
            <a:spLocks noGrp="1"/>
          </p:cNvSpPr>
          <p:nvPr>
            <p:ph type="sldNum" sz="quarter" idx="12"/>
          </p:nvPr>
        </p:nvSpPr>
        <p:spPr/>
        <p:txBody>
          <a:bodyPr/>
          <a:lstStyle/>
          <a:p>
            <a:fld id="{06667148-CA6D-1041-8932-18DD434BB55D}" type="slidenum">
              <a:rPr lang="en-US" smtClean="0"/>
              <a:t>1</a:t>
            </a:fld>
            <a:endParaRPr lang="en-US"/>
          </a:p>
        </p:txBody>
      </p:sp>
      <p:pic>
        <p:nvPicPr>
          <p:cNvPr id="5" name="Picture 4" descr="LancasterLogo.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5292" y="5646213"/>
            <a:ext cx="2085726" cy="1171216"/>
          </a:xfrm>
          <a:prstGeom prst="rect">
            <a:avLst/>
          </a:prstGeom>
        </p:spPr>
      </p:pic>
    </p:spTree>
    <p:extLst>
      <p:ext uri="{BB962C8B-B14F-4D97-AF65-F5344CB8AC3E}">
        <p14:creationId xmlns:p14="http://schemas.microsoft.com/office/powerpoint/2010/main" val="2143695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667148-CA6D-1041-8932-18DD434BB55D}" type="slidenum">
              <a:rPr lang="en-US" smtClean="0"/>
              <a:t>10</a:t>
            </a:fld>
            <a:endParaRPr lang="en-US"/>
          </a:p>
        </p:txBody>
      </p:sp>
      <p:pic>
        <p:nvPicPr>
          <p:cNvPr id="3" name="Picture 2"/>
          <p:cNvPicPr>
            <a:picLocks noChangeAspect="1"/>
          </p:cNvPicPr>
          <p:nvPr/>
        </p:nvPicPr>
        <p:blipFill rotWithShape="1">
          <a:blip r:embed="rId2"/>
          <a:srcRect t="44856" b="10288"/>
          <a:stretch/>
        </p:blipFill>
        <p:spPr>
          <a:xfrm>
            <a:off x="134815" y="3725333"/>
            <a:ext cx="8938630" cy="3076222"/>
          </a:xfrm>
          <a:prstGeom prst="rect">
            <a:avLst/>
          </a:prstGeom>
        </p:spPr>
      </p:pic>
      <p:sp>
        <p:nvSpPr>
          <p:cNvPr id="4" name="Title 1"/>
          <p:cNvSpPr txBox="1">
            <a:spLocks/>
          </p:cNvSpPr>
          <p:nvPr/>
        </p:nvSpPr>
        <p:spPr>
          <a:xfrm>
            <a:off x="457200" y="0"/>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a:t>Modeling </a:t>
            </a:r>
            <a:r>
              <a:rPr lang="en-US" dirty="0" err="1"/>
              <a:t>Multijet</a:t>
            </a:r>
            <a:r>
              <a:rPr lang="en-US" dirty="0"/>
              <a:t> Background</a:t>
            </a:r>
          </a:p>
        </p:txBody>
      </p:sp>
      <p:sp>
        <p:nvSpPr>
          <p:cNvPr id="5" name="Rectangle 2"/>
          <p:cNvSpPr txBox="1">
            <a:spLocks noChangeArrowheads="1"/>
          </p:cNvSpPr>
          <p:nvPr/>
        </p:nvSpPr>
        <p:spPr>
          <a:xfrm>
            <a:off x="241556" y="1266583"/>
            <a:ext cx="8592000" cy="2458750"/>
          </a:xfrm>
          <a:prstGeom prst="rect">
            <a:avLst/>
          </a:prstGeom>
          <a:ln/>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r>
              <a:rPr lang="en-US" dirty="0"/>
              <a:t>QCD </a:t>
            </a:r>
            <a:r>
              <a:rPr lang="en-US" dirty="0" err="1"/>
              <a:t>Multijet</a:t>
            </a:r>
            <a:r>
              <a:rPr lang="en-US" dirty="0"/>
              <a:t> background is estimated directly from data</a:t>
            </a:r>
          </a:p>
          <a:p>
            <a:r>
              <a:rPr lang="en-US" dirty="0" err="1"/>
              <a:t>Lep-Lep</a:t>
            </a:r>
            <a:r>
              <a:rPr lang="en-US" dirty="0"/>
              <a:t>:  “anti-isolated” leptons</a:t>
            </a:r>
          </a:p>
          <a:p>
            <a:r>
              <a:rPr lang="en-US" dirty="0" err="1"/>
              <a:t>Lep</a:t>
            </a:r>
            <a:r>
              <a:rPr lang="en-US" dirty="0"/>
              <a:t>-Had:  sample of </a:t>
            </a:r>
            <a:r>
              <a:rPr lang="en-US" dirty="0" err="1"/>
              <a:t>taus</a:t>
            </a:r>
            <a:r>
              <a:rPr lang="en-US" dirty="0"/>
              <a:t> that fail ID requirements</a:t>
            </a:r>
          </a:p>
          <a:p>
            <a:r>
              <a:rPr lang="en-US" dirty="0"/>
              <a:t>Had-Had: events with </a:t>
            </a:r>
            <a:r>
              <a:rPr lang="en-US" dirty="0" err="1"/>
              <a:t>taus</a:t>
            </a:r>
            <a:r>
              <a:rPr lang="en-US" dirty="0"/>
              <a:t> that fail the Opposite Sign requirement</a:t>
            </a:r>
          </a:p>
        </p:txBody>
      </p:sp>
    </p:spTree>
    <p:extLst>
      <p:ext uri="{BB962C8B-B14F-4D97-AF65-F5344CB8AC3E}">
        <p14:creationId xmlns:p14="http://schemas.microsoft.com/office/powerpoint/2010/main" val="2008425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667148-CA6D-1041-8932-18DD434BB55D}" type="slidenum">
              <a:rPr lang="en-US" smtClean="0"/>
              <a:t>11</a:t>
            </a:fld>
            <a:endParaRPr lang="en-US"/>
          </a:p>
        </p:txBody>
      </p:sp>
      <p:sp>
        <p:nvSpPr>
          <p:cNvPr id="3" name="Title 1"/>
          <p:cNvSpPr txBox="1">
            <a:spLocks/>
          </p:cNvSpPr>
          <p:nvPr/>
        </p:nvSpPr>
        <p:spPr>
          <a:xfrm>
            <a:off x="457200" y="0"/>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a:t>Missing Mass Calculator</a:t>
            </a:r>
            <a:endParaRPr lang="en-US" dirty="0"/>
          </a:p>
        </p:txBody>
      </p:sp>
      <p:pic>
        <p:nvPicPr>
          <p:cNvPr id="4" name="Picture 3"/>
          <p:cNvPicPr>
            <a:picLocks noChangeAspect="1"/>
          </p:cNvPicPr>
          <p:nvPr/>
        </p:nvPicPr>
        <p:blipFill rotWithShape="1">
          <a:blip r:embed="rId2"/>
          <a:srcRect l="46714" t="41433" b="1"/>
          <a:stretch/>
        </p:blipFill>
        <p:spPr>
          <a:xfrm>
            <a:off x="1991334" y="3238741"/>
            <a:ext cx="4233334" cy="3525067"/>
          </a:xfrm>
          <a:prstGeom prst="rect">
            <a:avLst/>
          </a:prstGeom>
        </p:spPr>
      </p:pic>
      <p:sp>
        <p:nvSpPr>
          <p:cNvPr id="5" name="Rectangle 2"/>
          <p:cNvSpPr txBox="1">
            <a:spLocks noChangeArrowheads="1"/>
          </p:cNvSpPr>
          <p:nvPr/>
        </p:nvSpPr>
        <p:spPr>
          <a:xfrm>
            <a:off x="241556" y="1143000"/>
            <a:ext cx="8592000" cy="2458750"/>
          </a:xfrm>
          <a:prstGeom prst="rect">
            <a:avLst/>
          </a:prstGeom>
          <a:ln/>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r>
              <a:rPr lang="en-US" dirty="0"/>
              <a:t>Good </a:t>
            </a:r>
            <a:r>
              <a:rPr lang="en-US" dirty="0" err="1"/>
              <a:t>m</a:t>
            </a:r>
            <a:r>
              <a:rPr lang="en-US" b="1" baseline="-25000" dirty="0" err="1"/>
              <a:t>ττ</a:t>
            </a:r>
            <a:r>
              <a:rPr lang="en-US" b="1" dirty="0"/>
              <a:t> </a:t>
            </a:r>
            <a:r>
              <a:rPr lang="en-US" dirty="0"/>
              <a:t>resolution provides separation between H and </a:t>
            </a:r>
            <a:r>
              <a:rPr lang="en-US" dirty="0" err="1"/>
              <a:t>Z</a:t>
            </a:r>
            <a:r>
              <a:rPr lang="en-US" b="1" dirty="0" err="1"/>
              <a:t>→ττ</a:t>
            </a:r>
            <a:endParaRPr lang="en-US" b="1" dirty="0"/>
          </a:p>
          <a:p>
            <a:r>
              <a:rPr lang="en-US" b="1" dirty="0"/>
              <a:t>Final state neutrinos are a problem.  </a:t>
            </a:r>
            <a:r>
              <a:rPr lang="en-US" b="1" dirty="0" err="1"/>
              <a:t>Ditau</a:t>
            </a:r>
            <a:r>
              <a:rPr lang="en-US" b="1" dirty="0"/>
              <a:t> Mass is reconstructed with the Missing Mass Calculator (MMC)</a:t>
            </a:r>
          </a:p>
          <a:p>
            <a:pPr lvl="1"/>
            <a:r>
              <a:rPr lang="en-US" b="1" dirty="0"/>
              <a:t>Use the MC probability distributions for neutrino positions </a:t>
            </a:r>
            <a:r>
              <a:rPr lang="en-US" b="1" dirty="0" err="1"/>
              <a:t>w.r.t</a:t>
            </a:r>
            <a:r>
              <a:rPr lang="en-US" b="1" dirty="0"/>
              <a:t>. </a:t>
            </a:r>
            <a:r>
              <a:rPr lang="en-US" b="1" dirty="0" err="1"/>
              <a:t>taus</a:t>
            </a:r>
            <a:r>
              <a:rPr lang="en-US" b="1" dirty="0"/>
              <a:t> e.g. </a:t>
            </a:r>
            <a:r>
              <a:rPr lang="en-US" dirty="0" err="1"/>
              <a:t>dR</a:t>
            </a:r>
            <a:r>
              <a:rPr lang="en-US" dirty="0"/>
              <a:t>(</a:t>
            </a:r>
            <a:r>
              <a:rPr lang="en-US" dirty="0" err="1"/>
              <a:t>τν</a:t>
            </a:r>
            <a:r>
              <a:rPr lang="en-US" dirty="0"/>
              <a:t>) </a:t>
            </a:r>
          </a:p>
        </p:txBody>
      </p:sp>
      <p:pic>
        <p:nvPicPr>
          <p:cNvPr id="6" name="Picture 5" descr="mmc_Prob_dR.tiff"/>
          <p:cNvPicPr>
            <a:picLocks noChangeAspect="1"/>
          </p:cNvPicPr>
          <p:nvPr/>
        </p:nvPicPr>
        <p:blipFill rotWithShape="1">
          <a:blip r:embed="rId3"/>
          <a:srcRect t="6836" r="51760"/>
          <a:stretch/>
        </p:blipFill>
        <p:spPr>
          <a:xfrm>
            <a:off x="15780" y="4656666"/>
            <a:ext cx="2453666" cy="2177697"/>
          </a:xfrm>
          <a:prstGeom prst="rect">
            <a:avLst/>
          </a:prstGeom>
        </p:spPr>
      </p:pic>
      <p:cxnSp>
        <p:nvCxnSpPr>
          <p:cNvPr id="9" name="Straight Arrow Connector 8"/>
          <p:cNvCxnSpPr/>
          <p:nvPr/>
        </p:nvCxnSpPr>
        <p:spPr>
          <a:xfrm flipH="1">
            <a:off x="1439333" y="3196408"/>
            <a:ext cx="608445" cy="14038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rotWithShape="1">
          <a:blip r:embed="rId2"/>
          <a:srcRect l="3765" t="41433" r="54316" b="1"/>
          <a:stretch/>
        </p:blipFill>
        <p:spPr>
          <a:xfrm>
            <a:off x="5813778" y="3252852"/>
            <a:ext cx="3330222" cy="3525067"/>
          </a:xfrm>
          <a:prstGeom prst="rect">
            <a:avLst/>
          </a:prstGeom>
        </p:spPr>
      </p:pic>
    </p:spTree>
    <p:extLst>
      <p:ext uri="{BB962C8B-B14F-4D97-AF65-F5344CB8AC3E}">
        <p14:creationId xmlns:p14="http://schemas.microsoft.com/office/powerpoint/2010/main" val="1210912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667148-CA6D-1041-8932-18DD434BB55D}" type="slidenum">
              <a:rPr lang="en-US" smtClean="0"/>
              <a:t>12</a:t>
            </a:fld>
            <a:endParaRPr lang="en-US"/>
          </a:p>
        </p:txBody>
      </p:sp>
      <p:pic>
        <p:nvPicPr>
          <p:cNvPr id="3" name="Picture 2"/>
          <p:cNvPicPr>
            <a:picLocks noChangeAspect="1"/>
          </p:cNvPicPr>
          <p:nvPr/>
        </p:nvPicPr>
        <p:blipFill rotWithShape="1">
          <a:blip r:embed="rId2"/>
          <a:srcRect t="15432" b="10905"/>
          <a:stretch/>
        </p:blipFill>
        <p:spPr>
          <a:xfrm>
            <a:off x="63500" y="1439333"/>
            <a:ext cx="8994766" cy="5051778"/>
          </a:xfrm>
          <a:prstGeom prst="rect">
            <a:avLst/>
          </a:prstGeom>
        </p:spPr>
      </p:pic>
      <p:sp>
        <p:nvSpPr>
          <p:cNvPr id="4" name="Title 1"/>
          <p:cNvSpPr txBox="1">
            <a:spLocks/>
          </p:cNvSpPr>
          <p:nvPr/>
        </p:nvSpPr>
        <p:spPr>
          <a:xfrm>
            <a:off x="457200" y="34697"/>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a:t>Inputs to the BDT</a:t>
            </a:r>
          </a:p>
        </p:txBody>
      </p:sp>
    </p:spTree>
    <p:extLst>
      <p:ext uri="{BB962C8B-B14F-4D97-AF65-F5344CB8AC3E}">
        <p14:creationId xmlns:p14="http://schemas.microsoft.com/office/powerpoint/2010/main" val="200406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667148-CA6D-1041-8932-18DD434BB55D}" type="slidenum">
              <a:rPr lang="en-US" smtClean="0"/>
              <a:t>13</a:t>
            </a:fld>
            <a:endParaRPr lang="en-US"/>
          </a:p>
        </p:txBody>
      </p:sp>
      <p:sp>
        <p:nvSpPr>
          <p:cNvPr id="3" name="Title 1"/>
          <p:cNvSpPr txBox="1">
            <a:spLocks/>
          </p:cNvSpPr>
          <p:nvPr/>
        </p:nvSpPr>
        <p:spPr>
          <a:xfrm>
            <a:off x="457200" y="34697"/>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a:t>BDT Scores</a:t>
            </a:r>
          </a:p>
        </p:txBody>
      </p:sp>
      <p:pic>
        <p:nvPicPr>
          <p:cNvPr id="4" name="Picture 3"/>
          <p:cNvPicPr>
            <a:picLocks noChangeAspect="1"/>
          </p:cNvPicPr>
          <p:nvPr/>
        </p:nvPicPr>
        <p:blipFill>
          <a:blip r:embed="rId2"/>
          <a:stretch>
            <a:fillRect/>
          </a:stretch>
        </p:blipFill>
        <p:spPr>
          <a:xfrm>
            <a:off x="0" y="1124174"/>
            <a:ext cx="9144000" cy="5733826"/>
          </a:xfrm>
          <a:prstGeom prst="rect">
            <a:avLst/>
          </a:prstGeom>
        </p:spPr>
      </p:pic>
    </p:spTree>
    <p:extLst>
      <p:ext uri="{BB962C8B-B14F-4D97-AF65-F5344CB8AC3E}">
        <p14:creationId xmlns:p14="http://schemas.microsoft.com/office/powerpoint/2010/main" val="3084125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667148-CA6D-1041-8932-18DD434BB55D}" type="slidenum">
              <a:rPr lang="en-US" smtClean="0"/>
              <a:t>14</a:t>
            </a:fld>
            <a:endParaRPr lang="en-US"/>
          </a:p>
        </p:txBody>
      </p:sp>
      <p:sp>
        <p:nvSpPr>
          <p:cNvPr id="3" name="Title 1"/>
          <p:cNvSpPr txBox="1">
            <a:spLocks/>
          </p:cNvSpPr>
          <p:nvPr/>
        </p:nvSpPr>
        <p:spPr>
          <a:xfrm>
            <a:off x="457200" y="1869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a:sym typeface="Symbol"/>
              </a:rPr>
              <a:t>Results</a:t>
            </a:r>
            <a:endParaRPr lang="en-US" dirty="0">
              <a:solidFill>
                <a:srgbClr val="FF0000"/>
              </a:solidFill>
            </a:endParaRPr>
          </a:p>
        </p:txBody>
      </p:sp>
      <p:sp>
        <p:nvSpPr>
          <p:cNvPr id="4" name="Content Placeholder 2"/>
          <p:cNvSpPr txBox="1">
            <a:spLocks/>
          </p:cNvSpPr>
          <p:nvPr/>
        </p:nvSpPr>
        <p:spPr>
          <a:xfrm>
            <a:off x="0" y="5297459"/>
            <a:ext cx="4572000" cy="1424015"/>
          </a:xfrm>
          <a:prstGeom prst="rect">
            <a:avLst/>
          </a:prstGeom>
        </p:spPr>
        <p:txBody>
          <a:bodyPr>
            <a:normAutofit/>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r>
              <a:rPr lang="en-US" dirty="0"/>
              <a:t>The log(Signal/</a:t>
            </a:r>
            <a:r>
              <a:rPr lang="en-US" dirty="0" err="1"/>
              <a:t>Bkgd</a:t>
            </a:r>
            <a:r>
              <a:rPr lang="en-US" dirty="0"/>
              <a:t>) for each event’s BDT-score bin</a:t>
            </a:r>
          </a:p>
        </p:txBody>
      </p:sp>
      <p:sp>
        <p:nvSpPr>
          <p:cNvPr id="5" name="TextBox 4"/>
          <p:cNvSpPr txBox="1"/>
          <p:nvPr/>
        </p:nvSpPr>
        <p:spPr>
          <a:xfrm>
            <a:off x="4838700" y="1161693"/>
            <a:ext cx="3523913" cy="707886"/>
          </a:xfrm>
          <a:prstGeom prst="rect">
            <a:avLst/>
          </a:prstGeom>
          <a:noFill/>
        </p:spPr>
        <p:txBody>
          <a:bodyPr wrap="square" rtlCol="0">
            <a:spAutoFit/>
          </a:bodyPr>
          <a:lstStyle/>
          <a:p>
            <a:r>
              <a:rPr lang="en-US" sz="2000" dirty="0">
                <a:solidFill>
                  <a:srgbClr val="FF0000"/>
                </a:solidFill>
              </a:rPr>
              <a:t>Numbers of events in highest </a:t>
            </a:r>
          </a:p>
          <a:p>
            <a:r>
              <a:rPr lang="en-US" sz="2000" dirty="0">
                <a:solidFill>
                  <a:srgbClr val="FF0000"/>
                </a:solidFill>
              </a:rPr>
              <a:t>BDT-score bin </a:t>
            </a:r>
          </a:p>
        </p:txBody>
      </p:sp>
      <p:graphicFrame>
        <p:nvGraphicFramePr>
          <p:cNvPr id="6" name="Table 5"/>
          <p:cNvGraphicFramePr>
            <a:graphicFrameLocks noGrp="1"/>
          </p:cNvGraphicFramePr>
          <p:nvPr>
            <p:extLst>
              <p:ext uri="{D42A27DB-BD31-4B8C-83A1-F6EECF244321}">
                <p14:modId xmlns:p14="http://schemas.microsoft.com/office/powerpoint/2010/main" val="3645767892"/>
              </p:ext>
            </p:extLst>
          </p:nvPr>
        </p:nvGraphicFramePr>
        <p:xfrm>
          <a:off x="4797778" y="1917700"/>
          <a:ext cx="4289777" cy="1483360"/>
        </p:xfrm>
        <a:graphic>
          <a:graphicData uri="http://schemas.openxmlformats.org/drawingml/2006/table">
            <a:tbl>
              <a:tblPr firstRow="1" bandRow="1">
                <a:tableStyleId>{69CF1AB2-1976-4502-BF36-3FF5EA218861}</a:tableStyleId>
              </a:tblPr>
              <a:tblGrid>
                <a:gridCol w="934034">
                  <a:extLst>
                    <a:ext uri="{9D8B030D-6E8A-4147-A177-3AD203B41FA5}">
                      <a16:colId xmlns:a16="http://schemas.microsoft.com/office/drawing/2014/main" val="20000"/>
                    </a:ext>
                  </a:extLst>
                </a:gridCol>
                <a:gridCol w="1210855">
                  <a:extLst>
                    <a:ext uri="{9D8B030D-6E8A-4147-A177-3AD203B41FA5}">
                      <a16:colId xmlns:a16="http://schemas.microsoft.com/office/drawing/2014/main" val="20001"/>
                    </a:ext>
                  </a:extLst>
                </a:gridCol>
                <a:gridCol w="1072444">
                  <a:extLst>
                    <a:ext uri="{9D8B030D-6E8A-4147-A177-3AD203B41FA5}">
                      <a16:colId xmlns:a16="http://schemas.microsoft.com/office/drawing/2014/main" val="20002"/>
                    </a:ext>
                  </a:extLst>
                </a:gridCol>
                <a:gridCol w="1072444">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r>
                        <a:rPr lang="en-US" dirty="0" err="1"/>
                        <a:t>Lep-lep</a:t>
                      </a:r>
                      <a:endParaRPr lang="en-US" dirty="0"/>
                    </a:p>
                  </a:txBody>
                  <a:tcPr/>
                </a:tc>
                <a:tc>
                  <a:txBody>
                    <a:bodyPr/>
                    <a:lstStyle/>
                    <a:p>
                      <a:r>
                        <a:rPr lang="en-US" dirty="0" err="1"/>
                        <a:t>Lep</a:t>
                      </a:r>
                      <a:r>
                        <a:rPr lang="en-US" dirty="0"/>
                        <a:t>-had</a:t>
                      </a:r>
                    </a:p>
                  </a:txBody>
                  <a:tcPr/>
                </a:tc>
                <a:tc>
                  <a:txBody>
                    <a:bodyPr/>
                    <a:lstStyle/>
                    <a:p>
                      <a:r>
                        <a:rPr lang="en-US" dirty="0"/>
                        <a:t>Had-had</a:t>
                      </a:r>
                    </a:p>
                  </a:txBody>
                  <a:tcPr/>
                </a:tc>
                <a:extLst>
                  <a:ext uri="{0D108BD9-81ED-4DB2-BD59-A6C34878D82A}">
                    <a16:rowId xmlns:a16="http://schemas.microsoft.com/office/drawing/2014/main" val="10000"/>
                  </a:ext>
                </a:extLst>
              </a:tr>
              <a:tr h="370840">
                <a:tc>
                  <a:txBody>
                    <a:bodyPr/>
                    <a:lstStyle/>
                    <a:p>
                      <a:r>
                        <a:rPr lang="en-US" dirty="0">
                          <a:solidFill>
                            <a:srgbClr val="FF0000"/>
                          </a:solidFill>
                        </a:rPr>
                        <a:t>Signal</a:t>
                      </a:r>
                    </a:p>
                  </a:txBody>
                  <a:tcPr/>
                </a:tc>
                <a:tc>
                  <a:txBody>
                    <a:bodyPr/>
                    <a:lstStyle/>
                    <a:p>
                      <a:pPr algn="ctr"/>
                      <a:r>
                        <a:rPr lang="en-US" dirty="0">
                          <a:solidFill>
                            <a:srgbClr val="FF0000"/>
                          </a:solidFill>
                        </a:rPr>
                        <a:t>5.7±1.7</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0000"/>
                          </a:solidFill>
                        </a:rPr>
                        <a:t>8.7±2.5</a:t>
                      </a:r>
                    </a:p>
                  </a:txBody>
                  <a:tcPr/>
                </a:tc>
                <a:tc>
                  <a:txBody>
                    <a:bodyPr/>
                    <a:lstStyle/>
                    <a:p>
                      <a:pPr algn="ctr"/>
                      <a:r>
                        <a:rPr lang="en-US" dirty="0">
                          <a:solidFill>
                            <a:srgbClr val="FF0000"/>
                          </a:solidFill>
                        </a:rPr>
                        <a:t>8.8±2.2</a:t>
                      </a:r>
                    </a:p>
                  </a:txBody>
                  <a:tcPr/>
                </a:tc>
                <a:extLst>
                  <a:ext uri="{0D108BD9-81ED-4DB2-BD59-A6C34878D82A}">
                    <a16:rowId xmlns:a16="http://schemas.microsoft.com/office/drawing/2014/main" val="10001"/>
                  </a:ext>
                </a:extLst>
              </a:tr>
              <a:tr h="370840">
                <a:tc>
                  <a:txBody>
                    <a:bodyPr/>
                    <a:lstStyle/>
                    <a:p>
                      <a:r>
                        <a:rPr lang="en-US" dirty="0" err="1"/>
                        <a:t>Bkgd</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13.5±2.4</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8.7±2.4</a:t>
                      </a:r>
                    </a:p>
                  </a:txBody>
                  <a:tcPr/>
                </a:tc>
                <a:tc>
                  <a:txBody>
                    <a:bodyPr/>
                    <a:lstStyle/>
                    <a:p>
                      <a:pPr algn="ctr"/>
                      <a:r>
                        <a:rPr lang="en-US" dirty="0"/>
                        <a:t>11.8±2.6</a:t>
                      </a:r>
                    </a:p>
                  </a:txBody>
                  <a:tcPr/>
                </a:tc>
                <a:extLst>
                  <a:ext uri="{0D108BD9-81ED-4DB2-BD59-A6C34878D82A}">
                    <a16:rowId xmlns:a16="http://schemas.microsoft.com/office/drawing/2014/main" val="10002"/>
                  </a:ext>
                </a:extLst>
              </a:tr>
              <a:tr h="370840">
                <a:tc>
                  <a:txBody>
                    <a:bodyPr/>
                    <a:lstStyle/>
                    <a:p>
                      <a:r>
                        <a:rPr lang="en-US" b="1" dirty="0"/>
                        <a:t>Data</a:t>
                      </a:r>
                    </a:p>
                  </a:txBody>
                  <a:tcPr/>
                </a:tc>
                <a:tc>
                  <a:txBody>
                    <a:bodyPr/>
                    <a:lstStyle/>
                    <a:p>
                      <a:pPr algn="ctr"/>
                      <a:r>
                        <a:rPr lang="en-US" b="1" dirty="0"/>
                        <a:t>19</a:t>
                      </a:r>
                    </a:p>
                  </a:txBody>
                  <a:tcPr/>
                </a:tc>
                <a:tc>
                  <a:txBody>
                    <a:bodyPr/>
                    <a:lstStyle/>
                    <a:p>
                      <a:pPr algn="ctr"/>
                      <a:r>
                        <a:rPr lang="en-US" b="1" dirty="0"/>
                        <a:t>18</a:t>
                      </a:r>
                    </a:p>
                  </a:txBody>
                  <a:tcPr/>
                </a:tc>
                <a:tc>
                  <a:txBody>
                    <a:bodyPr/>
                    <a:lstStyle/>
                    <a:p>
                      <a:pPr algn="ctr"/>
                      <a:r>
                        <a:rPr lang="en-US" b="1" dirty="0"/>
                        <a:t>19</a:t>
                      </a:r>
                    </a:p>
                  </a:txBody>
                  <a:tcPr/>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037304191"/>
              </p:ext>
            </p:extLst>
          </p:nvPr>
        </p:nvGraphicFramePr>
        <p:xfrm>
          <a:off x="4797778" y="3647591"/>
          <a:ext cx="4282723" cy="1112520"/>
        </p:xfrm>
        <a:graphic>
          <a:graphicData uri="http://schemas.openxmlformats.org/drawingml/2006/table">
            <a:tbl>
              <a:tblPr firstRow="1" bandRow="1">
                <a:tableStyleId>{E8B1032C-EA38-4F05-BA0D-38AFFFC7BED3}</a:tableStyleId>
              </a:tblPr>
              <a:tblGrid>
                <a:gridCol w="915172">
                  <a:extLst>
                    <a:ext uri="{9D8B030D-6E8A-4147-A177-3AD203B41FA5}">
                      <a16:colId xmlns:a16="http://schemas.microsoft.com/office/drawing/2014/main" val="20000"/>
                    </a:ext>
                  </a:extLst>
                </a:gridCol>
                <a:gridCol w="1229717">
                  <a:extLst>
                    <a:ext uri="{9D8B030D-6E8A-4147-A177-3AD203B41FA5}">
                      <a16:colId xmlns:a16="http://schemas.microsoft.com/office/drawing/2014/main" val="20001"/>
                    </a:ext>
                  </a:extLst>
                </a:gridCol>
                <a:gridCol w="1072444">
                  <a:extLst>
                    <a:ext uri="{9D8B030D-6E8A-4147-A177-3AD203B41FA5}">
                      <a16:colId xmlns:a16="http://schemas.microsoft.com/office/drawing/2014/main" val="20002"/>
                    </a:ext>
                  </a:extLst>
                </a:gridCol>
                <a:gridCol w="1065390">
                  <a:extLst>
                    <a:ext uri="{9D8B030D-6E8A-4147-A177-3AD203B41FA5}">
                      <a16:colId xmlns:a16="http://schemas.microsoft.com/office/drawing/2014/main" val="20003"/>
                    </a:ext>
                  </a:extLst>
                </a:gridCol>
              </a:tblGrid>
              <a:tr h="370840">
                <a:tc>
                  <a:txBody>
                    <a:bodyPr/>
                    <a:lstStyle/>
                    <a:p>
                      <a:r>
                        <a:rPr lang="en-US" b="0" dirty="0">
                          <a:solidFill>
                            <a:srgbClr val="FF0000"/>
                          </a:solidFill>
                        </a:rPr>
                        <a:t>Signal</a:t>
                      </a:r>
                    </a:p>
                  </a:txBody>
                  <a:tcPr/>
                </a:tc>
                <a:tc>
                  <a:txBody>
                    <a:bodyPr/>
                    <a:lstStyle/>
                    <a:p>
                      <a:pPr algn="ctr"/>
                      <a:r>
                        <a:rPr lang="en-US" b="0" dirty="0">
                          <a:solidFill>
                            <a:srgbClr val="FF0000"/>
                          </a:solidFill>
                        </a:rPr>
                        <a:t>2.6±0.8</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a:solidFill>
                            <a:srgbClr val="FF0000"/>
                          </a:solidFill>
                        </a:rPr>
                        <a:t>8.0±2.5</a:t>
                      </a:r>
                    </a:p>
                  </a:txBody>
                  <a:tcPr/>
                </a:tc>
                <a:tc>
                  <a:txBody>
                    <a:bodyPr/>
                    <a:lstStyle/>
                    <a:p>
                      <a:pPr algn="ctr"/>
                      <a:r>
                        <a:rPr lang="en-US" b="0" dirty="0">
                          <a:solidFill>
                            <a:srgbClr val="FF0000"/>
                          </a:solidFill>
                        </a:rPr>
                        <a:t>3.6±1.1</a:t>
                      </a:r>
                    </a:p>
                  </a:txBody>
                  <a:tcPr/>
                </a:tc>
                <a:extLst>
                  <a:ext uri="{0D108BD9-81ED-4DB2-BD59-A6C34878D82A}">
                    <a16:rowId xmlns:a16="http://schemas.microsoft.com/office/drawing/2014/main" val="10000"/>
                  </a:ext>
                </a:extLst>
              </a:tr>
              <a:tr h="370840">
                <a:tc>
                  <a:txBody>
                    <a:bodyPr/>
                    <a:lstStyle/>
                    <a:p>
                      <a:r>
                        <a:rPr lang="en-US" dirty="0" err="1"/>
                        <a:t>Bkgd</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20.2±1.8</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32±4</a:t>
                      </a:r>
                    </a:p>
                  </a:txBody>
                  <a:tcPr/>
                </a:tc>
                <a:tc>
                  <a:txBody>
                    <a:bodyPr/>
                    <a:lstStyle/>
                    <a:p>
                      <a:pPr algn="ctr"/>
                      <a:r>
                        <a:rPr lang="en-US" dirty="0"/>
                        <a:t>11.2±1.9</a:t>
                      </a:r>
                    </a:p>
                  </a:txBody>
                  <a:tcPr/>
                </a:tc>
                <a:extLst>
                  <a:ext uri="{0D108BD9-81ED-4DB2-BD59-A6C34878D82A}">
                    <a16:rowId xmlns:a16="http://schemas.microsoft.com/office/drawing/2014/main" val="10001"/>
                  </a:ext>
                </a:extLst>
              </a:tr>
              <a:tr h="370840">
                <a:tc>
                  <a:txBody>
                    <a:bodyPr/>
                    <a:lstStyle/>
                    <a:p>
                      <a:r>
                        <a:rPr lang="en-US" dirty="0"/>
                        <a:t>Data</a:t>
                      </a:r>
                      <a:endParaRPr lang="en-US" b="1" dirty="0"/>
                    </a:p>
                  </a:txBody>
                  <a:tcPr/>
                </a:tc>
                <a:tc>
                  <a:txBody>
                    <a:bodyPr/>
                    <a:lstStyle/>
                    <a:p>
                      <a:pPr algn="ctr"/>
                      <a:r>
                        <a:rPr lang="en-US" dirty="0"/>
                        <a:t>20</a:t>
                      </a:r>
                      <a:endParaRPr lang="en-US" b="1" dirty="0"/>
                    </a:p>
                  </a:txBody>
                  <a:tcPr/>
                </a:tc>
                <a:tc>
                  <a:txBody>
                    <a:bodyPr/>
                    <a:lstStyle/>
                    <a:p>
                      <a:pPr algn="ctr"/>
                      <a:r>
                        <a:rPr lang="en-US" dirty="0"/>
                        <a:t>34</a:t>
                      </a:r>
                      <a:endParaRPr lang="en-US" b="1" dirty="0"/>
                    </a:p>
                  </a:txBody>
                  <a:tcPr/>
                </a:tc>
                <a:tc>
                  <a:txBody>
                    <a:bodyPr/>
                    <a:lstStyle/>
                    <a:p>
                      <a:pPr algn="ctr"/>
                      <a:r>
                        <a:rPr lang="en-US" dirty="0"/>
                        <a:t>15</a:t>
                      </a:r>
                      <a:endParaRPr lang="en-US" b="1" dirty="0"/>
                    </a:p>
                  </a:txBody>
                  <a:tcPr/>
                </a:tc>
                <a:extLst>
                  <a:ext uri="{0D108BD9-81ED-4DB2-BD59-A6C34878D82A}">
                    <a16:rowId xmlns:a16="http://schemas.microsoft.com/office/drawing/2014/main" val="10002"/>
                  </a:ext>
                </a:extLst>
              </a:tr>
            </a:tbl>
          </a:graphicData>
        </a:graphic>
      </p:graphicFrame>
      <p:sp>
        <p:nvSpPr>
          <p:cNvPr id="8" name="TextBox 7"/>
          <p:cNvSpPr txBox="1"/>
          <p:nvPr/>
        </p:nvSpPr>
        <p:spPr>
          <a:xfrm rot="16200000">
            <a:off x="4342766" y="2628900"/>
            <a:ext cx="547258" cy="369332"/>
          </a:xfrm>
          <a:prstGeom prst="rect">
            <a:avLst/>
          </a:prstGeom>
          <a:noFill/>
        </p:spPr>
        <p:txBody>
          <a:bodyPr wrap="none" rtlCol="0">
            <a:spAutoFit/>
          </a:bodyPr>
          <a:lstStyle/>
          <a:p>
            <a:r>
              <a:rPr lang="en-US" dirty="0">
                <a:solidFill>
                  <a:srgbClr val="0000FF"/>
                </a:solidFill>
              </a:rPr>
              <a:t>VBF</a:t>
            </a:r>
          </a:p>
        </p:txBody>
      </p:sp>
      <p:sp>
        <p:nvSpPr>
          <p:cNvPr id="9" name="TextBox 8"/>
          <p:cNvSpPr txBox="1"/>
          <p:nvPr/>
        </p:nvSpPr>
        <p:spPr>
          <a:xfrm rot="16200000">
            <a:off x="4081035" y="3857303"/>
            <a:ext cx="1017096" cy="369332"/>
          </a:xfrm>
          <a:prstGeom prst="rect">
            <a:avLst/>
          </a:prstGeom>
          <a:noFill/>
        </p:spPr>
        <p:txBody>
          <a:bodyPr wrap="square" rtlCol="0">
            <a:spAutoFit/>
          </a:bodyPr>
          <a:lstStyle/>
          <a:p>
            <a:r>
              <a:rPr lang="en-US" dirty="0">
                <a:solidFill>
                  <a:srgbClr val="0000FF"/>
                </a:solidFill>
              </a:rPr>
              <a:t>Boosted</a:t>
            </a:r>
          </a:p>
        </p:txBody>
      </p:sp>
      <p:pic>
        <p:nvPicPr>
          <p:cNvPr id="10" name="Picture 9" descr="bdt_postfit_soverb_combined.eps"/>
          <p:cNvPicPr>
            <a:picLocks noChangeAspect="1"/>
          </p:cNvPicPr>
          <p:nvPr/>
        </p:nvPicPr>
        <p:blipFill>
          <a:blip r:embed="rId2"/>
          <a:srcRect l="2561" t="2778" r="3272" b="1991"/>
          <a:stretch>
            <a:fillRect/>
          </a:stretch>
        </p:blipFill>
        <p:spPr>
          <a:xfrm>
            <a:off x="25400" y="1182660"/>
            <a:ext cx="4240824" cy="4114800"/>
          </a:xfrm>
          <a:prstGeom prst="rect">
            <a:avLst/>
          </a:prstGeom>
        </p:spPr>
      </p:pic>
    </p:spTree>
    <p:extLst>
      <p:ext uri="{BB962C8B-B14F-4D97-AF65-F5344CB8AC3E}">
        <p14:creationId xmlns:p14="http://schemas.microsoft.com/office/powerpoint/2010/main" val="2044283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99" y="-134637"/>
            <a:ext cx="8810625" cy="1143000"/>
          </a:xfrm>
        </p:spPr>
        <p:txBody>
          <a:bodyPr/>
          <a:lstStyle/>
          <a:p>
            <a:r>
              <a:rPr lang="en-US" dirty="0">
                <a:sym typeface="Symbol"/>
              </a:rPr>
              <a:t>Leading Systematic Uncertainties:</a:t>
            </a:r>
            <a:endParaRPr lang="en-US" dirty="0"/>
          </a:p>
        </p:txBody>
      </p:sp>
      <p:sp>
        <p:nvSpPr>
          <p:cNvPr id="3" name="Content Placeholder 2"/>
          <p:cNvSpPr>
            <a:spLocks noGrp="1"/>
          </p:cNvSpPr>
          <p:nvPr>
            <p:ph idx="1"/>
          </p:nvPr>
        </p:nvSpPr>
        <p:spPr>
          <a:xfrm>
            <a:off x="0" y="4713159"/>
            <a:ext cx="9144000" cy="1812523"/>
          </a:xfrm>
        </p:spPr>
        <p:txBody>
          <a:bodyPr>
            <a:normAutofit fontScale="77500" lnSpcReduction="20000"/>
          </a:bodyPr>
          <a:lstStyle/>
          <a:p>
            <a:r>
              <a:rPr lang="en-US" dirty="0"/>
              <a:t>Leading theory uncertainty is due to effect of top, bottom, charm quark masses in gluon-gluon loop, affecting P</a:t>
            </a:r>
            <a:r>
              <a:rPr lang="en-US" baseline="-25000" dirty="0"/>
              <a:t>T</a:t>
            </a:r>
            <a:r>
              <a:rPr lang="en-US" dirty="0"/>
              <a:t>(H) spectrum in gluon fusion produced H (~30%)</a:t>
            </a:r>
          </a:p>
          <a:p>
            <a:r>
              <a:rPr lang="en-US" sz="2100" dirty="0"/>
              <a:t>Working with the LHC Higgs Cross Section group to come up with the best way to treat these theory systematics </a:t>
            </a:r>
          </a:p>
          <a:p>
            <a:r>
              <a:rPr lang="en-US" dirty="0"/>
              <a:t>Leading experimental uncertainties are due to background normalizations (up to ~20%)  </a:t>
            </a:r>
          </a:p>
        </p:txBody>
      </p:sp>
      <p:sp>
        <p:nvSpPr>
          <p:cNvPr id="6" name="Slide Number Placeholder 5"/>
          <p:cNvSpPr>
            <a:spLocks noGrp="1"/>
          </p:cNvSpPr>
          <p:nvPr>
            <p:ph type="sldNum" sz="quarter" idx="12"/>
          </p:nvPr>
        </p:nvSpPr>
        <p:spPr/>
        <p:txBody>
          <a:bodyPr/>
          <a:lstStyle/>
          <a:p>
            <a:fld id="{E3E5F07F-8831-624F-B0B3-06887F88A82F}" type="slidenum">
              <a:rPr lang="en-US" smtClean="0"/>
              <a:pPr/>
              <a:t>15</a:t>
            </a:fld>
            <a:endParaRPr lang="en-US"/>
          </a:p>
        </p:txBody>
      </p:sp>
      <p:graphicFrame>
        <p:nvGraphicFramePr>
          <p:cNvPr id="175106" name="Object 2"/>
          <p:cNvGraphicFramePr>
            <a:graphicFrameLocks noChangeAspect="1"/>
          </p:cNvGraphicFramePr>
          <p:nvPr>
            <p:extLst>
              <p:ext uri="{D42A27DB-BD31-4B8C-83A1-F6EECF244321}">
                <p14:modId xmlns:p14="http://schemas.microsoft.com/office/powerpoint/2010/main" val="2262113426"/>
              </p:ext>
            </p:extLst>
          </p:nvPr>
        </p:nvGraphicFramePr>
        <p:xfrm>
          <a:off x="5391150" y="2238905"/>
          <a:ext cx="2852738" cy="760412"/>
        </p:xfrm>
        <a:graphic>
          <a:graphicData uri="http://schemas.openxmlformats.org/presentationml/2006/ole">
            <mc:AlternateContent xmlns:mc="http://schemas.openxmlformats.org/markup-compatibility/2006">
              <mc:Choice xmlns:v="urn:schemas-microsoft-com:vml" Requires="v">
                <p:oleObj spid="_x0000_s10265" name="Equation" r:id="rId4" imgW="1739900" imgH="431800" progId="Equation.3">
                  <p:embed/>
                </p:oleObj>
              </mc:Choice>
              <mc:Fallback>
                <p:oleObj name="Equation" r:id="rId4" imgW="1739900" imgH="431800" progId="Equation.3">
                  <p:embed/>
                  <p:pic>
                    <p:nvPicPr>
                      <p:cNvPr id="0" name=""/>
                      <p:cNvPicPr>
                        <a:picLocks noChangeAspect="1" noChangeArrowheads="1"/>
                      </p:cNvPicPr>
                      <p:nvPr/>
                    </p:nvPicPr>
                    <p:blipFill>
                      <a:blip r:embed="rId5"/>
                      <a:srcRect/>
                      <a:stretch>
                        <a:fillRect/>
                      </a:stretch>
                    </p:blipFill>
                    <p:spPr bwMode="auto">
                      <a:xfrm>
                        <a:off x="5391150" y="2238905"/>
                        <a:ext cx="2852738" cy="760412"/>
                      </a:xfrm>
                      <a:prstGeom prst="rect">
                        <a:avLst/>
                      </a:prstGeom>
                      <a:noFill/>
                      <a:extLst/>
                    </p:spPr>
                  </p:pic>
                </p:oleObj>
              </mc:Fallback>
            </mc:AlternateContent>
          </a:graphicData>
        </a:graphic>
      </p:graphicFrame>
      <p:pic>
        <p:nvPicPr>
          <p:cNvPr id="12" name="Picture 11"/>
          <p:cNvPicPr>
            <a:picLocks noChangeAspect="1"/>
          </p:cNvPicPr>
          <p:nvPr/>
        </p:nvPicPr>
        <p:blipFill>
          <a:blip r:embed="rId6"/>
          <a:stretch>
            <a:fillRect/>
          </a:stretch>
        </p:blipFill>
        <p:spPr>
          <a:xfrm>
            <a:off x="152400" y="876300"/>
            <a:ext cx="5029200" cy="3667527"/>
          </a:xfrm>
          <a:prstGeom prst="rect">
            <a:avLst/>
          </a:prstGeom>
        </p:spPr>
      </p:pic>
    </p:spTree>
    <p:extLst>
      <p:ext uri="{BB962C8B-B14F-4D97-AF65-F5344CB8AC3E}">
        <p14:creationId xmlns:p14="http://schemas.microsoft.com/office/powerpoint/2010/main" val="1073453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667148-CA6D-1041-8932-18DD434BB55D}" type="slidenum">
              <a:rPr lang="en-US" smtClean="0"/>
              <a:t>16</a:t>
            </a:fld>
            <a:endParaRPr lang="en-US"/>
          </a:p>
        </p:txBody>
      </p:sp>
      <p:sp>
        <p:nvSpPr>
          <p:cNvPr id="3" name="Title 1"/>
          <p:cNvSpPr txBox="1">
            <a:spLocks/>
          </p:cNvSpPr>
          <p:nvPr/>
        </p:nvSpPr>
        <p:spPr>
          <a:xfrm>
            <a:off x="457200" y="189919"/>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a:t>The Combined Fit</a:t>
            </a:r>
          </a:p>
        </p:txBody>
      </p:sp>
      <p:sp>
        <p:nvSpPr>
          <p:cNvPr id="4" name="Content Placeholder 2"/>
          <p:cNvSpPr txBox="1">
            <a:spLocks/>
          </p:cNvSpPr>
          <p:nvPr/>
        </p:nvSpPr>
        <p:spPr>
          <a:xfrm>
            <a:off x="739775" y="1332919"/>
            <a:ext cx="7662864" cy="3267169"/>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r>
              <a:rPr lang="en-US" dirty="0"/>
              <a:t>To determine the signal strength of the analysis, a </a:t>
            </a:r>
            <a:r>
              <a:rPr lang="en-US" dirty="0" err="1"/>
              <a:t>pdf</a:t>
            </a:r>
            <a:r>
              <a:rPr lang="en-US" dirty="0"/>
              <a:t> of each background and MC signal is made.  </a:t>
            </a:r>
          </a:p>
          <a:p>
            <a:r>
              <a:rPr lang="en-US" dirty="0"/>
              <a:t>A simultaneous fit is done in all channels:</a:t>
            </a:r>
          </a:p>
          <a:p>
            <a:pPr lvl="1"/>
            <a:r>
              <a:rPr lang="en-US" dirty="0"/>
              <a:t>The backgrounds and signals are allowed to move within their systematic uncertainties </a:t>
            </a:r>
          </a:p>
          <a:p>
            <a:pPr lvl="1"/>
            <a:r>
              <a:rPr lang="en-US" dirty="0"/>
              <a:t>The normalizations for many backgrounds are floated </a:t>
            </a:r>
          </a:p>
          <a:p>
            <a:pPr lvl="1"/>
            <a:r>
              <a:rPr lang="en-US" dirty="0"/>
              <a:t>Best fit for the signal strength (μ, measured CS*BR / SM CS*BR ) is extracted. </a:t>
            </a:r>
          </a:p>
        </p:txBody>
      </p:sp>
      <p:pic>
        <p:nvPicPr>
          <p:cNvPr id="5" name="Picture 4"/>
          <p:cNvPicPr>
            <a:picLocks noChangeAspect="1"/>
          </p:cNvPicPr>
          <p:nvPr/>
        </p:nvPicPr>
        <p:blipFill>
          <a:blip r:embed="rId3"/>
          <a:stretch>
            <a:fillRect/>
          </a:stretch>
        </p:blipFill>
        <p:spPr>
          <a:xfrm>
            <a:off x="2649361" y="4404155"/>
            <a:ext cx="3311877" cy="2317319"/>
          </a:xfrm>
          <a:prstGeom prst="rect">
            <a:avLst/>
          </a:prstGeom>
        </p:spPr>
      </p:pic>
    </p:spTree>
    <p:extLst>
      <p:ext uri="{BB962C8B-B14F-4D97-AF65-F5344CB8AC3E}">
        <p14:creationId xmlns:p14="http://schemas.microsoft.com/office/powerpoint/2010/main" val="873861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667148-CA6D-1041-8932-18DD434BB55D}" type="slidenum">
              <a:rPr lang="en-US" smtClean="0"/>
              <a:t>17</a:t>
            </a:fld>
            <a:endParaRPr lang="en-US"/>
          </a:p>
        </p:txBody>
      </p:sp>
      <p:sp>
        <p:nvSpPr>
          <p:cNvPr id="3" name="Title 1"/>
          <p:cNvSpPr txBox="1">
            <a:spLocks/>
          </p:cNvSpPr>
          <p:nvPr/>
        </p:nvSpPr>
        <p:spPr>
          <a:xfrm>
            <a:off x="457200" y="189919"/>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a:t>Results</a:t>
            </a:r>
          </a:p>
        </p:txBody>
      </p:sp>
      <p:sp>
        <p:nvSpPr>
          <p:cNvPr id="6" name="Content Placeholder 4"/>
          <p:cNvSpPr txBox="1">
            <a:spLocks/>
          </p:cNvSpPr>
          <p:nvPr/>
        </p:nvSpPr>
        <p:spPr>
          <a:xfrm>
            <a:off x="344664" y="1570650"/>
            <a:ext cx="4199114" cy="4313683"/>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r>
              <a:rPr lang="en-US" b="1" dirty="0"/>
              <a:t>ATLAS</a:t>
            </a:r>
            <a:r>
              <a:rPr lang="en-US" dirty="0"/>
              <a:t> </a:t>
            </a:r>
            <a:r>
              <a:rPr lang="en-US" b="1" dirty="0"/>
              <a:t>observes significant excess of data events in high S/B region </a:t>
            </a:r>
            <a:endParaRPr lang="en-US" dirty="0"/>
          </a:p>
          <a:p>
            <a:r>
              <a:rPr lang="en-US" dirty="0"/>
              <a:t>– </a:t>
            </a:r>
            <a:r>
              <a:rPr lang="en-US" b="1" dirty="0"/>
              <a:t>Expected </a:t>
            </a:r>
            <a:r>
              <a:rPr lang="en-US" dirty="0"/>
              <a:t>significance at M</a:t>
            </a:r>
            <a:r>
              <a:rPr lang="en-US" baseline="-25000" dirty="0"/>
              <a:t>H</a:t>
            </a:r>
            <a:r>
              <a:rPr lang="en-US" dirty="0"/>
              <a:t>=125 </a:t>
            </a:r>
            <a:r>
              <a:rPr lang="en-US" dirty="0" err="1"/>
              <a:t>GeV</a:t>
            </a:r>
            <a:r>
              <a:rPr lang="en-US" dirty="0"/>
              <a:t>: </a:t>
            </a:r>
            <a:r>
              <a:rPr lang="en-US" b="1" dirty="0"/>
              <a:t>3.2 sigma </a:t>
            </a:r>
            <a:endParaRPr lang="en-US" dirty="0"/>
          </a:p>
          <a:p>
            <a:r>
              <a:rPr lang="en-US" dirty="0"/>
              <a:t>– </a:t>
            </a:r>
            <a:r>
              <a:rPr lang="en-US" b="1" dirty="0"/>
              <a:t>Observed </a:t>
            </a:r>
            <a:r>
              <a:rPr lang="en-US" dirty="0"/>
              <a:t>significance at MH=125 </a:t>
            </a:r>
            <a:r>
              <a:rPr lang="en-US" dirty="0" err="1"/>
              <a:t>GeV</a:t>
            </a:r>
            <a:r>
              <a:rPr lang="en-US" dirty="0"/>
              <a:t>: </a:t>
            </a:r>
            <a:r>
              <a:rPr lang="en-US" b="1" dirty="0">
                <a:solidFill>
                  <a:srgbClr val="FF0000"/>
                </a:solidFill>
              </a:rPr>
              <a:t>4.1 sigma</a:t>
            </a:r>
          </a:p>
          <a:p>
            <a:r>
              <a:rPr lang="en-US" dirty="0"/>
              <a:t>Measured signal strength μ=1.4 (+0.5 ‐0.4) </a:t>
            </a:r>
          </a:p>
        </p:txBody>
      </p:sp>
      <p:pic>
        <p:nvPicPr>
          <p:cNvPr id="7" name="Picture 6"/>
          <p:cNvPicPr>
            <a:picLocks noChangeAspect="1"/>
          </p:cNvPicPr>
          <p:nvPr/>
        </p:nvPicPr>
        <p:blipFill>
          <a:blip r:embed="rId3"/>
          <a:stretch>
            <a:fillRect/>
          </a:stretch>
        </p:blipFill>
        <p:spPr>
          <a:xfrm>
            <a:off x="4802011" y="1332919"/>
            <a:ext cx="4325436" cy="5388556"/>
          </a:xfrm>
          <a:prstGeom prst="rect">
            <a:avLst/>
          </a:prstGeom>
        </p:spPr>
      </p:pic>
    </p:spTree>
    <p:extLst>
      <p:ext uri="{BB962C8B-B14F-4D97-AF65-F5344CB8AC3E}">
        <p14:creationId xmlns:p14="http://schemas.microsoft.com/office/powerpoint/2010/main" val="2418873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fontScale="90000"/>
          </a:bodyPr>
          <a:lstStyle/>
          <a:p>
            <a:r>
              <a:rPr lang="en-US" dirty="0">
                <a:sym typeface="Symbol"/>
              </a:rPr>
              <a:t>Atlas Higgs Results</a:t>
            </a:r>
            <a:endParaRPr lang="en-US" dirty="0"/>
          </a:p>
        </p:txBody>
      </p:sp>
      <p:sp>
        <p:nvSpPr>
          <p:cNvPr id="6" name="Slide Number Placeholder 5"/>
          <p:cNvSpPr>
            <a:spLocks noGrp="1"/>
          </p:cNvSpPr>
          <p:nvPr>
            <p:ph type="sldNum" sz="quarter" idx="12"/>
          </p:nvPr>
        </p:nvSpPr>
        <p:spPr/>
        <p:txBody>
          <a:bodyPr/>
          <a:lstStyle/>
          <a:p>
            <a:fld id="{E3E5F07F-8831-624F-B0B3-06887F88A82F}" type="slidenum">
              <a:rPr lang="en-US" smtClean="0"/>
              <a:pPr/>
              <a:t>18</a:t>
            </a:fld>
            <a:endParaRPr lang="en-US"/>
          </a:p>
        </p:txBody>
      </p:sp>
      <p:pic>
        <p:nvPicPr>
          <p:cNvPr id="10" name="Picture 9" descr="signal_strength_summary_HSG7.eps"/>
          <p:cNvPicPr>
            <a:picLocks noChangeAspect="1"/>
          </p:cNvPicPr>
          <p:nvPr/>
        </p:nvPicPr>
        <p:blipFill>
          <a:blip r:embed="rId2"/>
          <a:stretch>
            <a:fillRect/>
          </a:stretch>
        </p:blipFill>
        <p:spPr>
          <a:xfrm>
            <a:off x="2271888" y="863751"/>
            <a:ext cx="4591309" cy="5943600"/>
          </a:xfrm>
          <a:prstGeom prst="rect">
            <a:avLst/>
          </a:prstGeom>
        </p:spPr>
      </p:pic>
    </p:spTree>
    <p:extLst>
      <p:ext uri="{BB962C8B-B14F-4D97-AF65-F5344CB8AC3E}">
        <p14:creationId xmlns:p14="http://schemas.microsoft.com/office/powerpoint/2010/main" val="2646983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474"/>
            <a:ext cx="8229600" cy="1143000"/>
          </a:xfrm>
        </p:spPr>
        <p:txBody>
          <a:bodyPr/>
          <a:lstStyle/>
          <a:p>
            <a:r>
              <a:rPr lang="en-US" dirty="0">
                <a:solidFill>
                  <a:srgbClr val="FFFFFF"/>
                </a:solidFill>
                <a:sym typeface="Symbol"/>
              </a:rPr>
              <a:t>Compatibility With M</a:t>
            </a:r>
            <a:r>
              <a:rPr lang="en-US" baseline="-25000" dirty="0">
                <a:solidFill>
                  <a:srgbClr val="FFFFFF"/>
                </a:solidFill>
                <a:sym typeface="Symbol"/>
              </a:rPr>
              <a:t>H</a:t>
            </a:r>
            <a:r>
              <a:rPr lang="en-US" dirty="0">
                <a:solidFill>
                  <a:srgbClr val="FFFFFF"/>
                </a:solidFill>
                <a:sym typeface="Symbol"/>
              </a:rPr>
              <a:t>=125 </a:t>
            </a:r>
            <a:r>
              <a:rPr lang="en-US" dirty="0" err="1">
                <a:solidFill>
                  <a:srgbClr val="FFFFFF"/>
                </a:solidFill>
                <a:sym typeface="Symbol"/>
              </a:rPr>
              <a:t>GeV</a:t>
            </a:r>
            <a:endParaRPr lang="en-US" dirty="0">
              <a:solidFill>
                <a:srgbClr val="FFFFFF"/>
              </a:solidFill>
            </a:endParaRPr>
          </a:p>
        </p:txBody>
      </p:sp>
      <p:sp>
        <p:nvSpPr>
          <p:cNvPr id="3" name="Content Placeholder 2"/>
          <p:cNvSpPr>
            <a:spLocks noGrp="1"/>
          </p:cNvSpPr>
          <p:nvPr>
            <p:ph idx="1"/>
          </p:nvPr>
        </p:nvSpPr>
        <p:spPr>
          <a:xfrm>
            <a:off x="5473700" y="2198672"/>
            <a:ext cx="3619500" cy="4277320"/>
          </a:xfrm>
        </p:spPr>
        <p:txBody>
          <a:bodyPr>
            <a:normAutofit fontScale="92500"/>
          </a:bodyPr>
          <a:lstStyle/>
          <a:p>
            <a:r>
              <a:rPr lang="en-US" dirty="0"/>
              <a:t>This analysis was not designed to measure the H mass. But we can look at how well the excess matches various mass hypotheses</a:t>
            </a:r>
          </a:p>
          <a:p>
            <a:r>
              <a:rPr lang="en-US" dirty="0"/>
              <a:t>Each event is weighted by ln(1+S/B) for corresponding bin in BDT-score</a:t>
            </a:r>
          </a:p>
          <a:p>
            <a:r>
              <a:rPr lang="en-US" dirty="0"/>
              <a:t>Excess of data events is consistent with presence of Higgs at 125 </a:t>
            </a:r>
            <a:r>
              <a:rPr lang="en-US" dirty="0" err="1"/>
              <a:t>GeV</a:t>
            </a:r>
            <a:endParaRPr lang="en-US" dirty="0"/>
          </a:p>
        </p:txBody>
      </p:sp>
      <p:sp>
        <p:nvSpPr>
          <p:cNvPr id="6" name="Slide Number Placeholder 5"/>
          <p:cNvSpPr>
            <a:spLocks noGrp="1"/>
          </p:cNvSpPr>
          <p:nvPr>
            <p:ph type="sldNum" sz="quarter" idx="12"/>
          </p:nvPr>
        </p:nvSpPr>
        <p:spPr/>
        <p:txBody>
          <a:bodyPr/>
          <a:lstStyle/>
          <a:p>
            <a:fld id="{E3E5F07F-8831-624F-B0B3-06887F88A82F}" type="slidenum">
              <a:rPr lang="en-US" smtClean="0"/>
              <a:pPr/>
              <a:t>19</a:t>
            </a:fld>
            <a:endParaRPr lang="en-US"/>
          </a:p>
        </p:txBody>
      </p:sp>
      <p:pic>
        <p:nvPicPr>
          <p:cNvPr id="9" name="Picture 8" descr="Combination_mass_plot-VBF.Boosted-ll.lh.hh.eps"/>
          <p:cNvPicPr>
            <a:picLocks noChangeAspect="1"/>
          </p:cNvPicPr>
          <p:nvPr/>
        </p:nvPicPr>
        <p:blipFill>
          <a:blip r:embed="rId2"/>
          <a:stretch>
            <a:fillRect/>
          </a:stretch>
        </p:blipFill>
        <p:spPr>
          <a:xfrm>
            <a:off x="-12700" y="825500"/>
            <a:ext cx="5486400" cy="5263848"/>
          </a:xfrm>
          <a:prstGeom prst="rect">
            <a:avLst/>
          </a:prstGeom>
        </p:spPr>
      </p:pic>
      <p:sp>
        <p:nvSpPr>
          <p:cNvPr id="8" name="TextBox 7"/>
          <p:cNvSpPr txBox="1"/>
          <p:nvPr/>
        </p:nvSpPr>
        <p:spPr>
          <a:xfrm>
            <a:off x="118535" y="5798145"/>
            <a:ext cx="3848100" cy="923330"/>
          </a:xfrm>
          <a:prstGeom prst="rect">
            <a:avLst/>
          </a:prstGeom>
          <a:noFill/>
        </p:spPr>
        <p:txBody>
          <a:bodyPr wrap="square" rtlCol="0">
            <a:spAutoFit/>
          </a:bodyPr>
          <a:lstStyle/>
          <a:p>
            <a:r>
              <a:rPr lang="en-US" dirty="0">
                <a:solidFill>
                  <a:srgbClr val="000090"/>
                </a:solidFill>
              </a:rPr>
              <a:t>Signals at M</a:t>
            </a:r>
            <a:r>
              <a:rPr lang="en-US" baseline="-25000" dirty="0">
                <a:solidFill>
                  <a:srgbClr val="000090"/>
                </a:solidFill>
              </a:rPr>
              <a:t>H</a:t>
            </a:r>
            <a:r>
              <a:rPr lang="en-US" dirty="0">
                <a:solidFill>
                  <a:srgbClr val="000090"/>
                </a:solidFill>
              </a:rPr>
              <a:t>=110, 125 and 150 </a:t>
            </a:r>
            <a:r>
              <a:rPr lang="en-US" dirty="0" err="1">
                <a:solidFill>
                  <a:srgbClr val="000090"/>
                </a:solidFill>
              </a:rPr>
              <a:t>GeV</a:t>
            </a:r>
            <a:r>
              <a:rPr lang="en-US" dirty="0">
                <a:solidFill>
                  <a:srgbClr val="000090"/>
                </a:solidFill>
              </a:rPr>
              <a:t> are shown at best fit </a:t>
            </a:r>
            <a:r>
              <a:rPr lang="en-US" dirty="0" err="1">
                <a:solidFill>
                  <a:srgbClr val="000090"/>
                </a:solidFill>
              </a:rPr>
              <a:t>μ</a:t>
            </a:r>
            <a:r>
              <a:rPr lang="en-US" dirty="0">
                <a:solidFill>
                  <a:srgbClr val="000090"/>
                </a:solidFill>
              </a:rPr>
              <a:t>; post-fit background normalizations</a:t>
            </a:r>
          </a:p>
        </p:txBody>
      </p:sp>
      <p:cxnSp>
        <p:nvCxnSpPr>
          <p:cNvPr id="10" name="Straight Arrow Connector 9"/>
          <p:cNvCxnSpPr/>
          <p:nvPr/>
        </p:nvCxnSpPr>
        <p:spPr>
          <a:xfrm flipH="1">
            <a:off x="5473700" y="3979333"/>
            <a:ext cx="5940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4539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457200" y="2331637"/>
            <a:ext cx="8229600" cy="3267169"/>
          </a:xfrm>
        </p:spPr>
        <p:txBody>
          <a:bodyPr>
            <a:normAutofit/>
          </a:bodyPr>
          <a:lstStyle/>
          <a:p>
            <a:r>
              <a:rPr lang="en-US" b="1" dirty="0"/>
              <a:t>On 26 November ATLAS presented the latest </a:t>
            </a:r>
            <a:r>
              <a:rPr lang="en-US" b="1" dirty="0" err="1">
                <a:hlinkClick r:id="rId2"/>
              </a:rPr>
              <a:t>H→tautau</a:t>
            </a:r>
            <a:r>
              <a:rPr lang="en-US" b="1" dirty="0">
                <a:hlinkClick r:id="rId2"/>
              </a:rPr>
              <a:t> search results </a:t>
            </a:r>
            <a:r>
              <a:rPr lang="en-US" b="1" dirty="0"/>
              <a:t>with 20.3 fb</a:t>
            </a:r>
            <a:r>
              <a:rPr lang="en-US" b="1" baseline="30000" dirty="0"/>
              <a:t>-1</a:t>
            </a:r>
            <a:r>
              <a:rPr lang="en-US" b="1" dirty="0"/>
              <a:t> of 8 </a:t>
            </a:r>
            <a:r>
              <a:rPr lang="en-US" b="1" dirty="0" err="1"/>
              <a:t>TeV</a:t>
            </a:r>
            <a:r>
              <a:rPr lang="en-US" b="1" dirty="0"/>
              <a:t> data </a:t>
            </a:r>
          </a:p>
          <a:p>
            <a:r>
              <a:rPr lang="en-US" b="1" dirty="0"/>
              <a:t>The deviation from background-only was at the level of 4.1 standard deviations.  This was the first time a </a:t>
            </a:r>
            <a:r>
              <a:rPr lang="en-US" b="1" dirty="0" err="1"/>
              <a:t>H→tautau</a:t>
            </a:r>
            <a:r>
              <a:rPr lang="en-US" b="1" dirty="0"/>
              <a:t> or H→2Fermions result over 3 sigma had been seen.</a:t>
            </a:r>
          </a:p>
        </p:txBody>
      </p:sp>
      <p:pic>
        <p:nvPicPr>
          <p:cNvPr id="4" name="Picture 3">
            <a:hlinkClick r:id="rId3"/>
          </p:cNvPr>
          <p:cNvPicPr>
            <a:picLocks noChangeAspect="1"/>
          </p:cNvPicPr>
          <p:nvPr/>
        </p:nvPicPr>
        <p:blipFill>
          <a:blip r:embed="rId4"/>
          <a:stretch>
            <a:fillRect/>
          </a:stretch>
        </p:blipFill>
        <p:spPr>
          <a:xfrm>
            <a:off x="2582332" y="4314697"/>
            <a:ext cx="3824111" cy="2539601"/>
          </a:xfrm>
          <a:prstGeom prst="rect">
            <a:avLst/>
          </a:prstGeom>
        </p:spPr>
      </p:pic>
      <p:sp>
        <p:nvSpPr>
          <p:cNvPr id="5" name="Slide Number Placeholder 4"/>
          <p:cNvSpPr>
            <a:spLocks noGrp="1"/>
          </p:cNvSpPr>
          <p:nvPr>
            <p:ph type="sldNum" sz="quarter" idx="12"/>
          </p:nvPr>
        </p:nvSpPr>
        <p:spPr/>
        <p:txBody>
          <a:bodyPr/>
          <a:lstStyle/>
          <a:p>
            <a:fld id="{06667148-CA6D-1041-8932-18DD434BB55D}" type="slidenum">
              <a:rPr lang="en-US" smtClean="0"/>
              <a:t>2</a:t>
            </a:fld>
            <a:endParaRPr lang="en-US"/>
          </a:p>
        </p:txBody>
      </p:sp>
    </p:spTree>
    <p:extLst>
      <p:ext uri="{BB962C8B-B14F-4D97-AF65-F5344CB8AC3E}">
        <p14:creationId xmlns:p14="http://schemas.microsoft.com/office/powerpoint/2010/main" val="1723256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4" name="Slide Number Placeholder 3"/>
          <p:cNvSpPr>
            <a:spLocks noGrp="1"/>
          </p:cNvSpPr>
          <p:nvPr>
            <p:ph type="sldNum" sz="quarter" idx="12"/>
          </p:nvPr>
        </p:nvSpPr>
        <p:spPr/>
        <p:txBody>
          <a:bodyPr/>
          <a:lstStyle/>
          <a:p>
            <a:fld id="{06667148-CA6D-1041-8932-18DD434BB55D}" type="slidenum">
              <a:rPr lang="en-US" smtClean="0"/>
              <a:t>20</a:t>
            </a:fld>
            <a:endParaRPr lang="en-US"/>
          </a:p>
        </p:txBody>
      </p:sp>
      <p:sp>
        <p:nvSpPr>
          <p:cNvPr id="5" name="Content Placeholder 4"/>
          <p:cNvSpPr>
            <a:spLocks noGrp="1"/>
          </p:cNvSpPr>
          <p:nvPr>
            <p:ph idx="1"/>
          </p:nvPr>
        </p:nvSpPr>
        <p:spPr/>
        <p:txBody>
          <a:bodyPr/>
          <a:lstStyle/>
          <a:p>
            <a:r>
              <a:rPr lang="en-US" dirty="0"/>
              <a:t>Using a multivariate analysis we see evidence of SM Higgs decaying to </a:t>
            </a:r>
            <a:r>
              <a:rPr lang="en-US" dirty="0" err="1"/>
              <a:t>taus</a:t>
            </a:r>
            <a:r>
              <a:rPr lang="en-US" dirty="0"/>
              <a:t> with a significance of 4.1 sigma where 3.2 was expected.</a:t>
            </a:r>
          </a:p>
          <a:p>
            <a:r>
              <a:rPr lang="en-US" dirty="0"/>
              <a:t>Measured signal strength (measured/SM) is 1.4 </a:t>
            </a:r>
            <a:r>
              <a:rPr lang="en-US" baseline="30000" dirty="0"/>
              <a:t>+0.5 </a:t>
            </a:r>
            <a:r>
              <a:rPr lang="en-US" baseline="-25000" dirty="0"/>
              <a:t>– 0.4</a:t>
            </a:r>
          </a:p>
        </p:txBody>
      </p:sp>
    </p:spTree>
    <p:extLst>
      <p:ext uri="{BB962C8B-B14F-4D97-AF65-F5344CB8AC3E}">
        <p14:creationId xmlns:p14="http://schemas.microsoft.com/office/powerpoint/2010/main" val="3947874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6667148-CA6D-1041-8932-18DD434BB55D}" type="slidenum">
              <a:rPr lang="en-US" smtClean="0"/>
              <a:t>21</a:t>
            </a:fld>
            <a:endParaRPr lang="en-US"/>
          </a:p>
        </p:txBody>
      </p:sp>
    </p:spTree>
    <p:extLst>
      <p:ext uri="{BB962C8B-B14F-4D97-AF65-F5344CB8AC3E}">
        <p14:creationId xmlns:p14="http://schemas.microsoft.com/office/powerpoint/2010/main" val="4053500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a:sym typeface="Symbol"/>
              </a:rPr>
              <a:t>ττ Candidate Event In Had-Had Channel</a:t>
            </a:r>
            <a:endParaRPr lang="en-US" dirty="0"/>
          </a:p>
        </p:txBody>
      </p:sp>
      <p:sp>
        <p:nvSpPr>
          <p:cNvPr id="4" name="Date Placeholder 3"/>
          <p:cNvSpPr>
            <a:spLocks noGrp="1"/>
          </p:cNvSpPr>
          <p:nvPr>
            <p:ph type="dt" sz="half" idx="10"/>
          </p:nvPr>
        </p:nvSpPr>
        <p:spPr/>
        <p:txBody>
          <a:bodyPr/>
          <a:lstStyle/>
          <a:p>
            <a:fld id="{B9EE0296-59B5-0B45-A604-CA3D8561886C}" type="datetime1">
              <a:rPr lang="en-US" smtClean="0"/>
              <a:t>1/31/2018</a:t>
            </a:fld>
            <a:endParaRPr lang="en-US"/>
          </a:p>
        </p:txBody>
      </p:sp>
      <p:sp>
        <p:nvSpPr>
          <p:cNvPr id="5" name="Footer Placeholder 4"/>
          <p:cNvSpPr>
            <a:spLocks noGrp="1"/>
          </p:cNvSpPr>
          <p:nvPr>
            <p:ph type="ftr" sz="quarter" idx="11"/>
          </p:nvPr>
        </p:nvSpPr>
        <p:spPr/>
        <p:txBody>
          <a:bodyPr/>
          <a:lstStyle/>
          <a:p>
            <a:r>
              <a:rPr lang="en-US"/>
              <a:t>CERN seminar</a:t>
            </a:r>
          </a:p>
        </p:txBody>
      </p:sp>
      <p:sp>
        <p:nvSpPr>
          <p:cNvPr id="6" name="Slide Number Placeholder 5"/>
          <p:cNvSpPr>
            <a:spLocks noGrp="1"/>
          </p:cNvSpPr>
          <p:nvPr>
            <p:ph type="sldNum" sz="quarter" idx="12"/>
          </p:nvPr>
        </p:nvSpPr>
        <p:spPr/>
        <p:txBody>
          <a:bodyPr/>
          <a:lstStyle/>
          <a:p>
            <a:fld id="{E3E5F07F-8831-624F-B0B3-06887F88A82F}" type="slidenum">
              <a:rPr lang="en-US" smtClean="0"/>
              <a:pPr/>
              <a:t>22</a:t>
            </a:fld>
            <a:endParaRPr lang="en-US"/>
          </a:p>
        </p:txBody>
      </p:sp>
      <p:pic>
        <p:nvPicPr>
          <p:cNvPr id="9" name="Picture 8" descr="run209074_evt29487501_02.eps"/>
          <p:cNvPicPr>
            <a:picLocks noChangeAspect="1"/>
          </p:cNvPicPr>
          <p:nvPr/>
        </p:nvPicPr>
        <p:blipFill>
          <a:blip r:embed="rId2"/>
          <a:stretch>
            <a:fillRect/>
          </a:stretch>
        </p:blipFill>
        <p:spPr>
          <a:xfrm>
            <a:off x="0" y="816324"/>
            <a:ext cx="9144000" cy="5876576"/>
          </a:xfrm>
          <a:prstGeom prst="rect">
            <a:avLst/>
          </a:prstGeom>
        </p:spPr>
      </p:pic>
    </p:spTree>
    <p:extLst>
      <p:ext uri="{BB962C8B-B14F-4D97-AF65-F5344CB8AC3E}">
        <p14:creationId xmlns:p14="http://schemas.microsoft.com/office/powerpoint/2010/main" val="83788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667148-CA6D-1041-8932-18DD434BB55D}" type="slidenum">
              <a:rPr lang="en-US" smtClean="0"/>
              <a:t>23</a:t>
            </a:fld>
            <a:endParaRPr lang="en-US"/>
          </a:p>
        </p:txBody>
      </p:sp>
      <p:sp>
        <p:nvSpPr>
          <p:cNvPr id="3" name="Title 1"/>
          <p:cNvSpPr txBox="1">
            <a:spLocks/>
          </p:cNvSpPr>
          <p:nvPr/>
        </p:nvSpPr>
        <p:spPr>
          <a:xfrm>
            <a:off x="457200" y="34697"/>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a:t>Short review of </a:t>
            </a:r>
            <a:r>
              <a:rPr lang="en-US" dirty="0" err="1"/>
              <a:t>H</a:t>
            </a:r>
            <a:r>
              <a:rPr lang="en-US" b="1" dirty="0" err="1"/>
              <a:t>→ττ</a:t>
            </a:r>
            <a:endParaRPr lang="en-US" dirty="0"/>
          </a:p>
        </p:txBody>
      </p:sp>
      <p:sp>
        <p:nvSpPr>
          <p:cNvPr id="4" name="Content Placeholder 2"/>
          <p:cNvSpPr txBox="1">
            <a:spLocks/>
          </p:cNvSpPr>
          <p:nvPr/>
        </p:nvSpPr>
        <p:spPr>
          <a:xfrm>
            <a:off x="739775" y="1177697"/>
            <a:ext cx="7662864" cy="5283906"/>
          </a:xfrm>
          <a:prstGeom prst="rect">
            <a:avLst/>
          </a:prstGeom>
        </p:spPr>
        <p:txBody>
          <a:bodyPr>
            <a:normAutofit lnSpcReduction="10000"/>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r>
              <a:rPr lang="en-US" b="1" dirty="0"/>
              <a:t>November 2012, HCP Kyoto:</a:t>
            </a:r>
          </a:p>
          <a:p>
            <a:pPr lvl="1"/>
            <a:r>
              <a:rPr lang="en-US" b="1" dirty="0"/>
              <a:t>Both ATLAS and CMS had </a:t>
            </a:r>
            <a:r>
              <a:rPr lang="en-US" b="1" dirty="0" err="1"/>
              <a:t>Htautau</a:t>
            </a:r>
            <a:r>
              <a:rPr lang="en-US" b="1" dirty="0"/>
              <a:t> search results consistent with either signal or background.  </a:t>
            </a:r>
          </a:p>
          <a:p>
            <a:pPr lvl="1"/>
            <a:r>
              <a:rPr lang="en-US" b="1" dirty="0"/>
              <a:t>Both ATLAS and CMS use cut based analyses. </a:t>
            </a:r>
          </a:p>
          <a:p>
            <a:pPr lvl="1"/>
            <a:r>
              <a:rPr lang="en-US" b="1" dirty="0"/>
              <a:t>~ fb</a:t>
            </a:r>
            <a:r>
              <a:rPr lang="en-US" b="1" baseline="30000" dirty="0"/>
              <a:t>-1</a:t>
            </a:r>
            <a:r>
              <a:rPr lang="en-US" b="1" dirty="0"/>
              <a:t> of data </a:t>
            </a:r>
          </a:p>
          <a:p>
            <a:r>
              <a:rPr lang="en-US" b="1" dirty="0"/>
              <a:t>March 2013, </a:t>
            </a:r>
            <a:r>
              <a:rPr lang="en-US" b="1" dirty="0" err="1"/>
              <a:t>Moriond</a:t>
            </a:r>
            <a:r>
              <a:rPr lang="en-US" b="1" dirty="0"/>
              <a:t>. </a:t>
            </a:r>
          </a:p>
          <a:p>
            <a:pPr lvl="1"/>
            <a:r>
              <a:rPr lang="en-US" b="1" dirty="0"/>
              <a:t>CMS showed signal at 2.8 sigma.</a:t>
            </a:r>
          </a:p>
          <a:p>
            <a:r>
              <a:rPr lang="en-US" b="1" dirty="0"/>
              <a:t>26 November 2013 </a:t>
            </a:r>
            <a:r>
              <a:rPr lang="en-US" b="1" dirty="0" err="1"/>
              <a:t>Cern</a:t>
            </a:r>
            <a:r>
              <a:rPr lang="en-US" b="1" dirty="0"/>
              <a:t> Seminar Meeting:</a:t>
            </a:r>
          </a:p>
          <a:p>
            <a:pPr lvl="1"/>
            <a:r>
              <a:rPr lang="en-US" b="1" dirty="0"/>
              <a:t> ATLAS showed evidence for </a:t>
            </a:r>
            <a:r>
              <a:rPr lang="en-US" b="1" dirty="0" err="1"/>
              <a:t>Htautau</a:t>
            </a:r>
            <a:r>
              <a:rPr lang="en-US" b="1" dirty="0"/>
              <a:t>: 3.2 </a:t>
            </a:r>
            <a:r>
              <a:rPr lang="en-US" b="1" dirty="0" err="1"/>
              <a:t>σexpected</a:t>
            </a:r>
            <a:r>
              <a:rPr lang="en-US" b="1" dirty="0"/>
              <a:t>, 4.1σ observed with 20.3 fb</a:t>
            </a:r>
            <a:r>
              <a:rPr lang="en-US" b="1" baseline="30000" dirty="0"/>
              <a:t>-1</a:t>
            </a:r>
            <a:r>
              <a:rPr lang="en-US" b="1" dirty="0"/>
              <a:t> of 8 </a:t>
            </a:r>
            <a:r>
              <a:rPr lang="en-US" b="1" dirty="0" err="1"/>
              <a:t>TeV</a:t>
            </a:r>
            <a:r>
              <a:rPr lang="en-US" b="1" dirty="0"/>
              <a:t> data </a:t>
            </a:r>
          </a:p>
          <a:p>
            <a:r>
              <a:rPr lang="en-US" b="1" dirty="0"/>
              <a:t>3 December 2013 CERN-LHC Seminar:</a:t>
            </a:r>
          </a:p>
          <a:p>
            <a:pPr lvl="1"/>
            <a:r>
              <a:rPr lang="en-US" b="1" dirty="0"/>
              <a:t> CMS </a:t>
            </a:r>
            <a:r>
              <a:rPr lang="en-US" b="1" dirty="0">
                <a:latin typeface="Calisto MT (Body)"/>
                <a:cs typeface="Calisto MT (Body)"/>
              </a:rPr>
              <a:t>showed </a:t>
            </a:r>
            <a:r>
              <a:rPr lang="en-US" b="1" dirty="0"/>
              <a:t>evidence for </a:t>
            </a:r>
            <a:r>
              <a:rPr lang="en-US" b="1" dirty="0" err="1"/>
              <a:t>Htautau</a:t>
            </a:r>
            <a:r>
              <a:rPr lang="en-US" b="1" dirty="0"/>
              <a:t> </a:t>
            </a:r>
            <a:r>
              <a:rPr lang="en-US" b="1" dirty="0">
                <a:latin typeface="Calisto MT (Body)"/>
                <a:cs typeface="Calisto MT (Body)"/>
              </a:rPr>
              <a:t>3.6 </a:t>
            </a:r>
            <a:r>
              <a:rPr lang="el-GR" b="1" dirty="0">
                <a:latin typeface="Calisto MT (Body)"/>
                <a:cs typeface="Calisto MT (Body)"/>
              </a:rPr>
              <a:t>σ</a:t>
            </a:r>
            <a:r>
              <a:rPr lang="en-US" b="1" dirty="0">
                <a:latin typeface="Calisto MT (Body)"/>
                <a:cs typeface="Calisto MT (Body)"/>
              </a:rPr>
              <a:t> expected, </a:t>
            </a:r>
            <a:r>
              <a:rPr lang="el-GR" b="1" dirty="0">
                <a:latin typeface="Calisto MT (Body)"/>
                <a:cs typeface="Calisto MT (Body)"/>
              </a:rPr>
              <a:t>3.4</a:t>
            </a:r>
            <a:r>
              <a:rPr lang="en-US" b="1" dirty="0">
                <a:latin typeface="Calisto MT (Body)"/>
                <a:cs typeface="Calisto MT (Body)"/>
              </a:rPr>
              <a:t> </a:t>
            </a:r>
            <a:r>
              <a:rPr lang="el-GR" b="1" dirty="0">
                <a:latin typeface="Calisto MT (Body)"/>
                <a:cs typeface="Calisto MT (Body)"/>
              </a:rPr>
              <a:t>σ</a:t>
            </a:r>
            <a:r>
              <a:rPr lang="en-US" b="1" dirty="0">
                <a:latin typeface="Calisto MT (Body)"/>
                <a:cs typeface="Calisto MT (Body)"/>
              </a:rPr>
              <a:t> observed evidence. 19.7 fb-1 of 8 </a:t>
            </a:r>
            <a:r>
              <a:rPr lang="en-US" b="1" dirty="0" err="1">
                <a:latin typeface="Calisto MT (Body)"/>
                <a:cs typeface="Calisto MT (Body)"/>
              </a:rPr>
              <a:t>TeV</a:t>
            </a:r>
            <a:r>
              <a:rPr lang="en-US" b="1" dirty="0">
                <a:latin typeface="Calisto MT (Body)"/>
                <a:cs typeface="Calisto MT (Body)"/>
              </a:rPr>
              <a:t> + 4.9 of 7 </a:t>
            </a:r>
            <a:r>
              <a:rPr lang="en-US" b="1" dirty="0" err="1">
                <a:latin typeface="Calisto MT (Body)"/>
                <a:cs typeface="Calisto MT (Body)"/>
              </a:rPr>
              <a:t>TeV</a:t>
            </a:r>
            <a:endParaRPr lang="en-US" b="1" dirty="0">
              <a:latin typeface="Calisto MT (Body)"/>
              <a:cs typeface="Calisto MT (Body)"/>
            </a:endParaRPr>
          </a:p>
        </p:txBody>
      </p:sp>
    </p:spTree>
    <p:extLst>
      <p:ext uri="{BB962C8B-B14F-4D97-AF65-F5344CB8AC3E}">
        <p14:creationId xmlns:p14="http://schemas.microsoft.com/office/powerpoint/2010/main" val="2845365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74"/>
            <a:ext cx="8229600" cy="1143000"/>
          </a:xfrm>
        </p:spPr>
        <p:txBody>
          <a:bodyPr/>
          <a:lstStyle/>
          <a:p>
            <a:r>
              <a:rPr lang="en-US" dirty="0"/>
              <a:t>Monte Carlo Samples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02340915"/>
              </p:ext>
            </p:extLst>
          </p:nvPr>
        </p:nvGraphicFramePr>
        <p:xfrm>
          <a:off x="174978" y="1576511"/>
          <a:ext cx="6541911" cy="4963160"/>
        </p:xfrm>
        <a:graphic>
          <a:graphicData uri="http://schemas.openxmlformats.org/drawingml/2006/table">
            <a:tbl>
              <a:tblPr firstRow="1" bandRow="1">
                <a:tableStyleId>{5C22544A-7EE6-4342-B048-85BDC9FD1C3A}</a:tableStyleId>
              </a:tblPr>
              <a:tblGrid>
                <a:gridCol w="2286536">
                  <a:extLst>
                    <a:ext uri="{9D8B030D-6E8A-4147-A177-3AD203B41FA5}">
                      <a16:colId xmlns:a16="http://schemas.microsoft.com/office/drawing/2014/main" val="20000"/>
                    </a:ext>
                  </a:extLst>
                </a:gridCol>
                <a:gridCol w="4255375">
                  <a:extLst>
                    <a:ext uri="{9D8B030D-6E8A-4147-A177-3AD203B41FA5}">
                      <a16:colId xmlns:a16="http://schemas.microsoft.com/office/drawing/2014/main" val="20001"/>
                    </a:ext>
                  </a:extLst>
                </a:gridCol>
              </a:tblGrid>
              <a:tr h="370840">
                <a:tc>
                  <a:txBody>
                    <a:bodyPr/>
                    <a:lstStyle/>
                    <a:p>
                      <a:r>
                        <a:rPr lang="en-US" dirty="0"/>
                        <a:t>MC Sample</a:t>
                      </a:r>
                    </a:p>
                  </a:txBody>
                  <a:tcPr/>
                </a:tc>
                <a:tc>
                  <a:txBody>
                    <a:bodyPr/>
                    <a:lstStyle/>
                    <a:p>
                      <a:r>
                        <a:rPr lang="en-US" dirty="0"/>
                        <a:t>Generator</a:t>
                      </a:r>
                    </a:p>
                  </a:txBody>
                  <a:tcPr/>
                </a:tc>
                <a:extLst>
                  <a:ext uri="{0D108BD9-81ED-4DB2-BD59-A6C34878D82A}">
                    <a16:rowId xmlns:a16="http://schemas.microsoft.com/office/drawing/2014/main" val="10000"/>
                  </a:ext>
                </a:extLst>
              </a:tr>
              <a:tr h="370840">
                <a:tc>
                  <a:txBody>
                    <a:bodyPr/>
                    <a:lstStyle/>
                    <a:p>
                      <a:r>
                        <a:rPr lang="en-US" i="1" dirty="0"/>
                        <a:t>GGF</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POWHEG w/(NLO) QCD   (CT10 PDF)</a:t>
                      </a:r>
                    </a:p>
                  </a:txBody>
                  <a:tcPr/>
                </a:tc>
                <a:extLst>
                  <a:ext uri="{0D108BD9-81ED-4DB2-BD59-A6C34878D82A}">
                    <a16:rowId xmlns:a16="http://schemas.microsoft.com/office/drawing/2014/main" val="10001"/>
                  </a:ext>
                </a:extLst>
              </a:tr>
              <a:tr h="370840">
                <a:tc>
                  <a:txBody>
                    <a:bodyPr/>
                    <a:lstStyle/>
                    <a:p>
                      <a:r>
                        <a:rPr lang="en-US" i="1" dirty="0"/>
                        <a:t>VBF</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POWHEG w/(NLO) QCD   (CT10 PDF)</a:t>
                      </a:r>
                    </a:p>
                  </a:txBody>
                  <a:tcPr/>
                </a:tc>
                <a:extLst>
                  <a:ext uri="{0D108BD9-81ED-4DB2-BD59-A6C34878D82A}">
                    <a16:rowId xmlns:a16="http://schemas.microsoft.com/office/drawing/2014/main" val="10002"/>
                  </a:ext>
                </a:extLst>
              </a:tr>
              <a:tr h="370840">
                <a:tc>
                  <a:txBody>
                    <a:bodyPr/>
                    <a:lstStyle/>
                    <a:p>
                      <a:r>
                        <a:rPr lang="en-US" i="1" dirty="0"/>
                        <a:t>VH</a:t>
                      </a:r>
                    </a:p>
                  </a:txBody>
                  <a:tcPr/>
                </a:tc>
                <a:tc>
                  <a:txBody>
                    <a:bodyPr/>
                    <a:lstStyle/>
                    <a:p>
                      <a:r>
                        <a:rPr lang="en-US" sz="1800" dirty="0"/>
                        <a:t>LO QCD PYTHIA (CTEQ6L1)</a:t>
                      </a:r>
                      <a:endParaRPr lang="en-US" dirty="0"/>
                    </a:p>
                  </a:txBody>
                  <a:tcPr/>
                </a:tc>
                <a:extLst>
                  <a:ext uri="{0D108BD9-81ED-4DB2-BD59-A6C34878D82A}">
                    <a16:rowId xmlns:a16="http://schemas.microsoft.com/office/drawing/2014/main" val="10003"/>
                  </a:ext>
                </a:extLst>
              </a:tr>
              <a:tr h="370840">
                <a:tc>
                  <a:txBody>
                    <a:bodyPr/>
                    <a:lstStyle/>
                    <a:p>
                      <a:r>
                        <a:rPr lang="en-US" i="1" dirty="0"/>
                        <a:t>W/</a:t>
                      </a:r>
                      <a:r>
                        <a:rPr lang="en-US" i="1" dirty="0" err="1"/>
                        <a:t>Z+jets</a:t>
                      </a:r>
                      <a:endParaRPr lang="en-US" i="1" dirty="0"/>
                    </a:p>
                  </a:txBody>
                  <a:tcPr/>
                </a:tc>
                <a:tc>
                  <a:txBody>
                    <a:bodyPr/>
                    <a:lstStyle/>
                    <a:p>
                      <a:r>
                        <a:rPr lang="en-US" sz="1800" dirty="0"/>
                        <a:t>ALPGEN. MLM matching scheme between the hard process  and the </a:t>
                      </a:r>
                      <a:r>
                        <a:rPr lang="en-US" sz="1800" dirty="0" err="1"/>
                        <a:t>parton</a:t>
                      </a:r>
                      <a:r>
                        <a:rPr lang="en-US" sz="1800" dirty="0"/>
                        <a:t> shower (calculated with LO matrix elements for up to five jets)</a:t>
                      </a:r>
                      <a:endParaRPr lang="en-US" dirty="0"/>
                    </a:p>
                  </a:txBody>
                  <a:tcPr/>
                </a:tc>
                <a:extLst>
                  <a:ext uri="{0D108BD9-81ED-4DB2-BD59-A6C34878D82A}">
                    <a16:rowId xmlns:a16="http://schemas.microsoft.com/office/drawing/2014/main" val="10004"/>
                  </a:ext>
                </a:extLst>
              </a:tr>
              <a:tr h="370840">
                <a:tc>
                  <a:txBody>
                    <a:bodyPr/>
                    <a:lstStyle/>
                    <a:p>
                      <a:r>
                        <a:rPr lang="en-US" dirty="0" err="1"/>
                        <a:t>ttbar</a:t>
                      </a:r>
                      <a:endParaRPr lang="en-US" dirty="0"/>
                    </a:p>
                  </a:txBody>
                  <a:tcPr/>
                </a:tc>
                <a:tc>
                  <a:txBody>
                    <a:bodyPr/>
                    <a:lstStyle/>
                    <a:p>
                      <a:r>
                        <a:rPr lang="en-US" sz="1800" dirty="0"/>
                        <a:t>MC@NLO</a:t>
                      </a:r>
                      <a:r>
                        <a:rPr lang="en-US" sz="1800" baseline="0" dirty="0"/>
                        <a:t>  (</a:t>
                      </a:r>
                      <a:r>
                        <a:rPr lang="en-US" sz="1800" dirty="0"/>
                        <a:t>CT10)</a:t>
                      </a:r>
                      <a:endParaRPr lang="en-US" dirty="0"/>
                    </a:p>
                  </a:txBody>
                  <a:tcPr/>
                </a:tc>
                <a:extLst>
                  <a:ext uri="{0D108BD9-81ED-4DB2-BD59-A6C34878D82A}">
                    <a16:rowId xmlns:a16="http://schemas.microsoft.com/office/drawing/2014/main" val="10005"/>
                  </a:ext>
                </a:extLst>
              </a:tr>
              <a:tr h="370840">
                <a:tc>
                  <a:txBody>
                    <a:bodyPr/>
                    <a:lstStyle/>
                    <a:p>
                      <a:r>
                        <a:rPr lang="en-US" dirty="0"/>
                        <a:t>single top </a:t>
                      </a:r>
                      <a:r>
                        <a:rPr lang="en-US" sz="1800" dirty="0"/>
                        <a:t>(t/s channel, </a:t>
                      </a:r>
                      <a:r>
                        <a:rPr lang="en-US" sz="1800" i="1" dirty="0" err="1"/>
                        <a:t>Wt</a:t>
                      </a:r>
                      <a:r>
                        <a:rPr lang="en-US" sz="1800" i="1" dirty="0"/>
                        <a:t>) </a:t>
                      </a:r>
                      <a:endParaRPr lang="en-US" dirty="0"/>
                    </a:p>
                  </a:txBody>
                  <a:tcPr/>
                </a:tc>
                <a:tc>
                  <a:txBody>
                    <a:bodyPr/>
                    <a:lstStyle/>
                    <a:p>
                      <a:r>
                        <a:rPr lang="en-US" sz="1800" dirty="0"/>
                        <a:t>ACERMC    (CTEQ6L1)</a:t>
                      </a:r>
                      <a:endParaRPr lang="en-US" dirty="0"/>
                    </a:p>
                  </a:txBody>
                  <a:tcPr/>
                </a:tc>
                <a:extLst>
                  <a:ext uri="{0D108BD9-81ED-4DB2-BD59-A6C34878D82A}">
                    <a16:rowId xmlns:a16="http://schemas.microsoft.com/office/drawing/2014/main" val="10006"/>
                  </a:ext>
                </a:extLst>
              </a:tr>
              <a:tr h="370840">
                <a:tc>
                  <a:txBody>
                    <a:bodyPr/>
                    <a:lstStyle/>
                    <a:p>
                      <a:r>
                        <a:rPr lang="en-US" sz="1800" i="1" dirty="0"/>
                        <a:t>WZ, ZZ,</a:t>
                      </a:r>
                      <a:r>
                        <a:rPr lang="en-US" sz="1800" i="1" baseline="0" dirty="0"/>
                        <a:t> &amp; WW for </a:t>
                      </a:r>
                      <a:r>
                        <a:rPr lang="en-US" sz="1800" i="1" baseline="0" dirty="0" err="1"/>
                        <a:t>leplep</a:t>
                      </a:r>
                      <a:endParaRPr lang="en-US" dirty="0"/>
                    </a:p>
                  </a:txBody>
                  <a:tcPr/>
                </a:tc>
                <a:tc>
                  <a:txBody>
                    <a:bodyPr/>
                    <a:lstStyle/>
                    <a:p>
                      <a:r>
                        <a:rPr lang="en-US" sz="1800" dirty="0"/>
                        <a:t>HERWIG     (CTEQ6L1)</a:t>
                      </a:r>
                      <a:endParaRPr lang="en-US" dirty="0"/>
                    </a:p>
                  </a:txBody>
                  <a:tcPr/>
                </a:tc>
                <a:extLst>
                  <a:ext uri="{0D108BD9-81ED-4DB2-BD59-A6C34878D82A}">
                    <a16:rowId xmlns:a16="http://schemas.microsoft.com/office/drawing/2014/main" val="10007"/>
                  </a:ext>
                </a:extLst>
              </a:tr>
              <a:tr h="370840">
                <a:tc>
                  <a:txBody>
                    <a:bodyPr/>
                    <a:lstStyle/>
                    <a:p>
                      <a:r>
                        <a:rPr lang="en-US" sz="1800" i="1" dirty="0"/>
                        <a:t>WW (</a:t>
                      </a:r>
                      <a:r>
                        <a:rPr lang="en-US" sz="1800" i="1" dirty="0" err="1"/>
                        <a:t>lephad</a:t>
                      </a:r>
                      <a:r>
                        <a:rPr lang="en-US" sz="1800" i="1" baseline="0" dirty="0"/>
                        <a:t> and </a:t>
                      </a:r>
                      <a:r>
                        <a:rPr lang="en-US" sz="1800" i="1" baseline="0" dirty="0" err="1"/>
                        <a:t>hadhad</a:t>
                      </a:r>
                      <a:r>
                        <a:rPr lang="en-US" sz="1800" i="1" baseline="0" dirty="0"/>
                        <a:t>)</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ALPGEN interfaced to HERWIG (CTEQ6L1)</a:t>
                      </a:r>
                      <a:endParaRPr lang="en-US" dirty="0"/>
                    </a:p>
                  </a:txBody>
                  <a:tcPr/>
                </a:tc>
                <a:extLst>
                  <a:ext uri="{0D108BD9-81ED-4DB2-BD59-A6C34878D82A}">
                    <a16:rowId xmlns:a16="http://schemas.microsoft.com/office/drawing/2014/main" val="10008"/>
                  </a:ext>
                </a:extLst>
              </a:tr>
            </a:tbl>
          </a:graphicData>
        </a:graphic>
      </p:graphicFrame>
      <p:sp>
        <p:nvSpPr>
          <p:cNvPr id="5" name="TextBox 4"/>
          <p:cNvSpPr txBox="1"/>
          <p:nvPr/>
        </p:nvSpPr>
        <p:spPr>
          <a:xfrm>
            <a:off x="7028019" y="2144878"/>
            <a:ext cx="2115981" cy="2308324"/>
          </a:xfrm>
          <a:prstGeom prst="rect">
            <a:avLst/>
          </a:prstGeom>
          <a:noFill/>
        </p:spPr>
        <p:txBody>
          <a:bodyPr wrap="square" rtlCol="0">
            <a:spAutoFit/>
          </a:bodyPr>
          <a:lstStyle/>
          <a:p>
            <a:r>
              <a:rPr lang="en-US" sz="1400" dirty="0"/>
              <a:t>Soft-gluon </a:t>
            </a:r>
            <a:r>
              <a:rPr lang="en-US" sz="1400" dirty="0" err="1"/>
              <a:t>resummation</a:t>
            </a:r>
            <a:r>
              <a:rPr lang="en-US" sz="1400" dirty="0"/>
              <a:t> up to </a:t>
            </a:r>
            <a:r>
              <a:rPr lang="en-US" sz="1400" dirty="0" err="1"/>
              <a:t>NNLLog</a:t>
            </a:r>
            <a:r>
              <a:rPr lang="en-US" sz="1400" dirty="0"/>
              <a:t> order. The  finite quark-mass effects are taken into account in POWHEG. The </a:t>
            </a:r>
            <a:r>
              <a:rPr lang="en-US" sz="1400" dirty="0" err="1"/>
              <a:t>parton</a:t>
            </a:r>
            <a:r>
              <a:rPr lang="en-US" sz="1400" dirty="0"/>
              <a:t> shower, </a:t>
            </a:r>
            <a:r>
              <a:rPr lang="en-US" sz="1400" dirty="0" err="1"/>
              <a:t>hadronization</a:t>
            </a:r>
            <a:r>
              <a:rPr lang="en-US" sz="1400" dirty="0"/>
              <a:t> and underlying event simulations are provided by PYTHIA. </a:t>
            </a:r>
          </a:p>
          <a:p>
            <a:endParaRPr lang="en-US" dirty="0"/>
          </a:p>
        </p:txBody>
      </p:sp>
      <p:sp>
        <p:nvSpPr>
          <p:cNvPr id="6" name="Right Brace 5"/>
          <p:cNvSpPr/>
          <p:nvPr/>
        </p:nvSpPr>
        <p:spPr>
          <a:xfrm>
            <a:off x="6854843" y="1942353"/>
            <a:ext cx="173176" cy="762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93435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Triggers</a:t>
            </a:r>
          </a:p>
        </p:txBody>
      </p:sp>
      <p:sp>
        <p:nvSpPr>
          <p:cNvPr id="4" name="Slide Number Placeholder 3"/>
          <p:cNvSpPr>
            <a:spLocks noGrp="1"/>
          </p:cNvSpPr>
          <p:nvPr>
            <p:ph type="sldNum" sz="quarter" idx="12"/>
          </p:nvPr>
        </p:nvSpPr>
        <p:spPr/>
        <p:txBody>
          <a:bodyPr/>
          <a:lstStyle/>
          <a:p>
            <a:fld id="{06667148-CA6D-1041-8932-18DD434BB55D}" type="slidenum">
              <a:rPr lang="en-US" smtClean="0"/>
              <a:t>25</a:t>
            </a:fld>
            <a:endParaRPr lang="en-US"/>
          </a:p>
        </p:txBody>
      </p:sp>
      <p:pic>
        <p:nvPicPr>
          <p:cNvPr id="6" name="Picture 5"/>
          <p:cNvPicPr>
            <a:picLocks noChangeAspect="1"/>
          </p:cNvPicPr>
          <p:nvPr/>
        </p:nvPicPr>
        <p:blipFill>
          <a:blip r:embed="rId2"/>
          <a:stretch>
            <a:fillRect/>
          </a:stretch>
        </p:blipFill>
        <p:spPr>
          <a:xfrm>
            <a:off x="165100" y="2547054"/>
            <a:ext cx="8801100" cy="3416300"/>
          </a:xfrm>
          <a:prstGeom prst="rect">
            <a:avLst/>
          </a:prstGeom>
        </p:spPr>
      </p:pic>
    </p:spTree>
    <p:extLst>
      <p:ext uri="{BB962C8B-B14F-4D97-AF65-F5344CB8AC3E}">
        <p14:creationId xmlns:p14="http://schemas.microsoft.com/office/powerpoint/2010/main" val="2297495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Yields for top 3 BDT bins</a:t>
            </a:r>
          </a:p>
        </p:txBody>
      </p:sp>
      <p:sp>
        <p:nvSpPr>
          <p:cNvPr id="4" name="Slide Number Placeholder 3"/>
          <p:cNvSpPr>
            <a:spLocks noGrp="1"/>
          </p:cNvSpPr>
          <p:nvPr>
            <p:ph type="sldNum" sz="quarter" idx="12"/>
          </p:nvPr>
        </p:nvSpPr>
        <p:spPr/>
        <p:txBody>
          <a:bodyPr/>
          <a:lstStyle/>
          <a:p>
            <a:fld id="{06667148-CA6D-1041-8932-18DD434BB55D}" type="slidenum">
              <a:rPr lang="en-US" smtClean="0"/>
              <a:t>26</a:t>
            </a:fld>
            <a:endParaRPr lang="en-US"/>
          </a:p>
        </p:txBody>
      </p:sp>
      <p:pic>
        <p:nvPicPr>
          <p:cNvPr id="5" name="Picture 4"/>
          <p:cNvPicPr>
            <a:picLocks noChangeAspect="1"/>
          </p:cNvPicPr>
          <p:nvPr/>
        </p:nvPicPr>
        <p:blipFill>
          <a:blip r:embed="rId2"/>
          <a:stretch>
            <a:fillRect/>
          </a:stretch>
        </p:blipFill>
        <p:spPr>
          <a:xfrm>
            <a:off x="0" y="2738967"/>
            <a:ext cx="9144000" cy="3310575"/>
          </a:xfrm>
          <a:prstGeom prst="rect">
            <a:avLst/>
          </a:prstGeom>
        </p:spPr>
      </p:pic>
    </p:spTree>
    <p:extLst>
      <p:ext uri="{BB962C8B-B14F-4D97-AF65-F5344CB8AC3E}">
        <p14:creationId xmlns:p14="http://schemas.microsoft.com/office/powerpoint/2010/main" val="1888244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85"/>
            <a:ext cx="8229600" cy="798565"/>
          </a:xfrm>
        </p:spPr>
        <p:txBody>
          <a:bodyPr/>
          <a:lstStyle/>
          <a:p>
            <a:r>
              <a:rPr lang="en-US" i="1" dirty="0" err="1"/>
              <a:t>b</a:t>
            </a:r>
            <a:r>
              <a:rPr lang="en-US" dirty="0"/>
              <a:t>-Tagging @ ATLAS</a:t>
            </a:r>
          </a:p>
        </p:txBody>
      </p:sp>
      <p:sp>
        <p:nvSpPr>
          <p:cNvPr id="3" name="Content Placeholder 2"/>
          <p:cNvSpPr>
            <a:spLocks noGrp="1"/>
          </p:cNvSpPr>
          <p:nvPr>
            <p:ph idx="1"/>
          </p:nvPr>
        </p:nvSpPr>
        <p:spPr>
          <a:xfrm>
            <a:off x="0" y="4019551"/>
            <a:ext cx="9144000" cy="2508249"/>
          </a:xfrm>
        </p:spPr>
        <p:txBody>
          <a:bodyPr>
            <a:normAutofit lnSpcReduction="10000"/>
          </a:bodyPr>
          <a:lstStyle/>
          <a:p>
            <a:r>
              <a:rPr lang="en-US" dirty="0" err="1"/>
              <a:t>H</a:t>
            </a:r>
            <a:r>
              <a:rPr lang="en-US" dirty="0" err="1">
                <a:sym typeface="Symbol"/>
              </a:rPr>
              <a:t>ττuses</a:t>
            </a:r>
            <a:r>
              <a:rPr lang="en-US" dirty="0">
                <a:sym typeface="Symbol"/>
              </a:rPr>
              <a:t> a NN </a:t>
            </a:r>
            <a:r>
              <a:rPr lang="en-US" i="1" dirty="0">
                <a:sym typeface="Symbol"/>
              </a:rPr>
              <a:t>b</a:t>
            </a:r>
            <a:r>
              <a:rPr lang="en-US" dirty="0">
                <a:sym typeface="Symbol"/>
              </a:rPr>
              <a:t>-tagging algorithm with a working point corresponding to 70% </a:t>
            </a:r>
            <a:r>
              <a:rPr lang="en-US" i="1" dirty="0">
                <a:sym typeface="Symbol"/>
              </a:rPr>
              <a:t>b</a:t>
            </a:r>
            <a:r>
              <a:rPr lang="en-US" dirty="0">
                <a:sym typeface="Symbol"/>
              </a:rPr>
              <a:t>-tagging efficiency</a:t>
            </a:r>
          </a:p>
          <a:p>
            <a:pPr lvl="1"/>
            <a:r>
              <a:rPr lang="en-US" dirty="0">
                <a:sym typeface="Symbol"/>
              </a:rPr>
              <a:t>Provides rejection factor of ~5 and ~150 against </a:t>
            </a:r>
            <a:r>
              <a:rPr lang="en-US" i="1" dirty="0" err="1">
                <a:sym typeface="Symbol"/>
              </a:rPr>
              <a:t>c</a:t>
            </a:r>
            <a:r>
              <a:rPr lang="en-US" dirty="0">
                <a:sym typeface="Symbol"/>
              </a:rPr>
              <a:t>-jets and light flavor jets</a:t>
            </a:r>
          </a:p>
          <a:p>
            <a:pPr lvl="1"/>
            <a:r>
              <a:rPr lang="en-US" i="1" dirty="0" err="1"/>
              <a:t>b</a:t>
            </a:r>
            <a:r>
              <a:rPr lang="en-US" dirty="0"/>
              <a:t>-jet data-to-MC scale factors (SF) derived using </a:t>
            </a:r>
            <a:r>
              <a:rPr lang="en-US" i="1" dirty="0" err="1"/>
              <a:t>ttbar</a:t>
            </a:r>
            <a:r>
              <a:rPr lang="en-US" dirty="0"/>
              <a:t> </a:t>
            </a:r>
            <a:r>
              <a:rPr lang="en-US" dirty="0" err="1"/>
              <a:t>di</a:t>
            </a:r>
            <a:r>
              <a:rPr lang="en-US" dirty="0"/>
              <a:t>-lepton events</a:t>
            </a:r>
            <a:endParaRPr lang="en-US" dirty="0">
              <a:sym typeface="Symbol"/>
            </a:endParaRPr>
          </a:p>
          <a:p>
            <a:pPr lvl="1"/>
            <a:r>
              <a:rPr lang="en-US" i="1" dirty="0" err="1"/>
              <a:t>b</a:t>
            </a:r>
            <a:r>
              <a:rPr lang="en-US" dirty="0"/>
              <a:t>-jet SF uncertainty in the range </a:t>
            </a:r>
            <a:r>
              <a:rPr lang="en-US" dirty="0">
                <a:sym typeface="Symbol"/>
              </a:rPr>
              <a:t>2-10%</a:t>
            </a:r>
          </a:p>
          <a:p>
            <a:pPr lvl="2"/>
            <a:r>
              <a:rPr lang="en-US" dirty="0">
                <a:sym typeface="Symbol"/>
              </a:rPr>
              <a:t>~2% in the most important </a:t>
            </a:r>
            <a:r>
              <a:rPr lang="en-US" dirty="0" err="1">
                <a:sym typeface="Symbol"/>
              </a:rPr>
              <a:t>P</a:t>
            </a:r>
            <a:r>
              <a:rPr lang="en-US" baseline="-25000" dirty="0" err="1">
                <a:sym typeface="Symbol"/>
              </a:rPr>
              <a:t>T</a:t>
            </a:r>
            <a:r>
              <a:rPr lang="en-US" dirty="0" err="1">
                <a:sym typeface="Symbol"/>
              </a:rPr>
              <a:t>(jet</a:t>
            </a:r>
            <a:r>
              <a:rPr lang="en-US" dirty="0">
                <a:sym typeface="Symbol"/>
              </a:rPr>
              <a:t>) range for </a:t>
            </a:r>
            <a:r>
              <a:rPr lang="en-US" dirty="0" err="1"/>
              <a:t>H</a:t>
            </a:r>
            <a:r>
              <a:rPr lang="en-US" dirty="0" err="1">
                <a:sym typeface="Symbol"/>
              </a:rPr>
              <a:t>bb</a:t>
            </a:r>
            <a:r>
              <a:rPr lang="en-US" dirty="0">
                <a:sym typeface="Symbol"/>
              </a:rPr>
              <a:t> search</a:t>
            </a:r>
          </a:p>
          <a:p>
            <a:pPr lvl="1"/>
            <a:r>
              <a:rPr lang="en-US" i="1" dirty="0" err="1"/>
              <a:t>c</a:t>
            </a:r>
            <a:r>
              <a:rPr lang="en-US" dirty="0"/>
              <a:t>-jet SF uncertainty in the range 8-15%</a:t>
            </a:r>
            <a:r>
              <a:rPr lang="en-US" dirty="0">
                <a:sym typeface="Symbol"/>
              </a:rPr>
              <a:t>  </a:t>
            </a:r>
            <a:endParaRPr lang="en-US" dirty="0"/>
          </a:p>
        </p:txBody>
      </p:sp>
      <p:sp>
        <p:nvSpPr>
          <p:cNvPr id="6" name="Slide Number Placeholder 5"/>
          <p:cNvSpPr>
            <a:spLocks noGrp="1"/>
          </p:cNvSpPr>
          <p:nvPr>
            <p:ph type="sldNum" sz="quarter" idx="12"/>
          </p:nvPr>
        </p:nvSpPr>
        <p:spPr/>
        <p:txBody>
          <a:bodyPr/>
          <a:lstStyle/>
          <a:p>
            <a:fld id="{E3E5F07F-8831-624F-B0B3-06887F88A82F}" type="slidenum">
              <a:rPr lang="en-US" smtClean="0"/>
              <a:pPr/>
              <a:t>27</a:t>
            </a:fld>
            <a:endParaRPr lang="en-US"/>
          </a:p>
        </p:txBody>
      </p:sp>
      <p:sp>
        <p:nvSpPr>
          <p:cNvPr id="8" name="TextBox 7"/>
          <p:cNvSpPr txBox="1"/>
          <p:nvPr/>
        </p:nvSpPr>
        <p:spPr>
          <a:xfrm>
            <a:off x="6940551" y="2318455"/>
            <a:ext cx="1993900" cy="707886"/>
          </a:xfrm>
          <a:prstGeom prst="rect">
            <a:avLst/>
          </a:prstGeom>
          <a:noFill/>
        </p:spPr>
        <p:txBody>
          <a:bodyPr wrap="square" rtlCol="0">
            <a:spAutoFit/>
          </a:bodyPr>
          <a:lstStyle/>
          <a:p>
            <a:r>
              <a:rPr lang="en-US" sz="2000" dirty="0">
                <a:solidFill>
                  <a:srgbClr val="FF0000"/>
                </a:solidFill>
              </a:rPr>
              <a:t>Data-to-MC scale factor </a:t>
            </a:r>
            <a:r>
              <a:rPr lang="en-US" sz="2000" dirty="0" err="1">
                <a:solidFill>
                  <a:srgbClr val="FF0000"/>
                </a:solidFill>
              </a:rPr>
              <a:t>vs</a:t>
            </a:r>
            <a:r>
              <a:rPr lang="en-US" sz="2000" dirty="0">
                <a:solidFill>
                  <a:srgbClr val="FF0000"/>
                </a:solidFill>
              </a:rPr>
              <a:t> </a:t>
            </a:r>
            <a:r>
              <a:rPr lang="en-US" sz="2000" dirty="0" err="1">
                <a:solidFill>
                  <a:srgbClr val="FF0000"/>
                </a:solidFill>
              </a:rPr>
              <a:t>P</a:t>
            </a:r>
            <a:r>
              <a:rPr lang="en-US" sz="2000" baseline="-25000" dirty="0" err="1">
                <a:solidFill>
                  <a:srgbClr val="FF0000"/>
                </a:solidFill>
              </a:rPr>
              <a:t>T</a:t>
            </a:r>
            <a:r>
              <a:rPr lang="en-US" sz="2000" dirty="0" err="1">
                <a:solidFill>
                  <a:srgbClr val="FF0000"/>
                </a:solidFill>
              </a:rPr>
              <a:t>(jet</a:t>
            </a:r>
            <a:r>
              <a:rPr lang="en-US" sz="2000" dirty="0">
                <a:solidFill>
                  <a:srgbClr val="FF0000"/>
                </a:solidFill>
              </a:rPr>
              <a:t>)</a:t>
            </a:r>
          </a:p>
        </p:txBody>
      </p:sp>
      <p:pic>
        <p:nvPicPr>
          <p:cNvPr id="9" name="Picture 8"/>
          <p:cNvPicPr>
            <a:picLocks noChangeAspect="1"/>
          </p:cNvPicPr>
          <p:nvPr/>
        </p:nvPicPr>
        <p:blipFill>
          <a:blip r:embed="rId2"/>
          <a:stretch>
            <a:fillRect/>
          </a:stretch>
        </p:blipFill>
        <p:spPr>
          <a:xfrm>
            <a:off x="19050" y="819150"/>
            <a:ext cx="6847649" cy="3200400"/>
          </a:xfrm>
          <a:prstGeom prst="rect">
            <a:avLst/>
          </a:prstGeom>
        </p:spPr>
      </p:pic>
    </p:spTree>
    <p:extLst>
      <p:ext uri="{BB962C8B-B14F-4D97-AF65-F5344CB8AC3E}">
        <p14:creationId xmlns:p14="http://schemas.microsoft.com/office/powerpoint/2010/main" val="1794843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667148-CA6D-1041-8932-18DD434BB55D}" type="slidenum">
              <a:rPr lang="en-US" smtClean="0"/>
              <a:t>28</a:t>
            </a:fld>
            <a:endParaRPr lang="en-US"/>
          </a:p>
        </p:txBody>
      </p:sp>
      <p:pic>
        <p:nvPicPr>
          <p:cNvPr id="3" name="Picture 2"/>
          <p:cNvPicPr>
            <a:picLocks noChangeAspect="1"/>
          </p:cNvPicPr>
          <p:nvPr/>
        </p:nvPicPr>
        <p:blipFill>
          <a:blip r:embed="rId2"/>
          <a:stretch>
            <a:fillRect/>
          </a:stretch>
        </p:blipFill>
        <p:spPr>
          <a:xfrm>
            <a:off x="88900" y="0"/>
            <a:ext cx="8942093" cy="6858000"/>
          </a:xfrm>
          <a:prstGeom prst="rect">
            <a:avLst/>
          </a:prstGeom>
        </p:spPr>
      </p:pic>
    </p:spTree>
    <p:extLst>
      <p:ext uri="{BB962C8B-B14F-4D97-AF65-F5344CB8AC3E}">
        <p14:creationId xmlns:p14="http://schemas.microsoft.com/office/powerpoint/2010/main" val="451537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6667148-CA6D-1041-8932-18DD434BB55D}" type="slidenum">
              <a:rPr lang="en-US" smtClean="0"/>
              <a:t>29</a:t>
            </a:fld>
            <a:endParaRPr lang="en-US"/>
          </a:p>
        </p:txBody>
      </p:sp>
      <p:pic>
        <p:nvPicPr>
          <p:cNvPr id="5" name="Picture 4"/>
          <p:cNvPicPr>
            <a:picLocks noChangeAspect="1"/>
          </p:cNvPicPr>
          <p:nvPr/>
        </p:nvPicPr>
        <p:blipFill>
          <a:blip r:embed="rId2"/>
          <a:stretch>
            <a:fillRect/>
          </a:stretch>
        </p:blipFill>
        <p:spPr>
          <a:xfrm>
            <a:off x="1028700" y="2724855"/>
            <a:ext cx="7086600" cy="3314700"/>
          </a:xfrm>
          <a:prstGeom prst="rect">
            <a:avLst/>
          </a:prstGeom>
        </p:spPr>
      </p:pic>
    </p:spTree>
    <p:extLst>
      <p:ext uri="{BB962C8B-B14F-4D97-AF65-F5344CB8AC3E}">
        <p14:creationId xmlns:p14="http://schemas.microsoft.com/office/powerpoint/2010/main" val="2509059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667148-CA6D-1041-8932-18DD434BB55D}" type="slidenum">
              <a:rPr lang="en-US" smtClean="0"/>
              <a:t>3</a:t>
            </a:fld>
            <a:endParaRPr lang="en-US"/>
          </a:p>
        </p:txBody>
      </p:sp>
      <p:sp>
        <p:nvSpPr>
          <p:cNvPr id="3" name="Title 1"/>
          <p:cNvSpPr txBox="1">
            <a:spLocks/>
          </p:cNvSpPr>
          <p:nvPr/>
        </p:nvSpPr>
        <p:spPr>
          <a:xfrm>
            <a:off x="457200" y="20585"/>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sz="4200" dirty="0"/>
              <a:t>H</a:t>
            </a:r>
            <a:r>
              <a:rPr lang="en-US" sz="4200" b="1" dirty="0"/>
              <a:t> </a:t>
            </a:r>
            <a:r>
              <a:rPr lang="en-US" sz="4200" dirty="0"/>
              <a:t>Production and Decay Modes</a:t>
            </a:r>
          </a:p>
        </p:txBody>
      </p:sp>
      <p:grpSp>
        <p:nvGrpSpPr>
          <p:cNvPr id="4" name="Group 5"/>
          <p:cNvGrpSpPr>
            <a:grpSpLocks/>
          </p:cNvGrpSpPr>
          <p:nvPr/>
        </p:nvGrpSpPr>
        <p:grpSpPr bwMode="auto">
          <a:xfrm>
            <a:off x="3045780" y="4849532"/>
            <a:ext cx="2964744" cy="1429632"/>
            <a:chOff x="0" y="0"/>
            <a:chExt cx="2392" cy="1289"/>
          </a:xfrm>
        </p:grpSpPr>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2"/>
              <a:ext cx="2392" cy="10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6" name="Rectangle 4"/>
            <p:cNvSpPr>
              <a:spLocks/>
            </p:cNvSpPr>
            <p:nvPr/>
          </p:nvSpPr>
          <p:spPr bwMode="auto">
            <a:xfrm>
              <a:off x="1426" y="0"/>
              <a:ext cx="341" cy="2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Calibri" charset="0"/>
                  <a:ea typeface="ＭＳ Ｐゴシック" charset="0"/>
                  <a:cs typeface="Calibri" charset="0"/>
                  <a:sym typeface="Calibri" charset="0"/>
                </a:rPr>
                <a:t>ggF</a:t>
              </a:r>
            </a:p>
          </p:txBody>
        </p:sp>
      </p:grpSp>
      <p:grpSp>
        <p:nvGrpSpPr>
          <p:cNvPr id="7" name="Group 12"/>
          <p:cNvGrpSpPr>
            <a:grpSpLocks/>
          </p:cNvGrpSpPr>
          <p:nvPr/>
        </p:nvGrpSpPr>
        <p:grpSpPr bwMode="auto">
          <a:xfrm>
            <a:off x="6303225" y="4789657"/>
            <a:ext cx="2645833" cy="1587500"/>
            <a:chOff x="0" y="0"/>
            <a:chExt cx="2320" cy="1296"/>
          </a:xfrm>
        </p:grpSpPr>
        <p:grpSp>
          <p:nvGrpSpPr>
            <p:cNvPr id="8" name="Group 10"/>
            <p:cNvGrpSpPr>
              <a:grpSpLocks/>
            </p:cNvGrpSpPr>
            <p:nvPr/>
          </p:nvGrpSpPr>
          <p:grpSpPr bwMode="auto">
            <a:xfrm>
              <a:off x="0" y="72"/>
              <a:ext cx="2320" cy="1224"/>
              <a:chOff x="0" y="0"/>
              <a:chExt cx="2320" cy="1224"/>
            </a:xfrm>
          </p:grpSpPr>
          <p:grpSp>
            <p:nvGrpSpPr>
              <p:cNvPr id="10" name="Group 8"/>
              <p:cNvGrpSpPr>
                <a:grpSpLocks/>
              </p:cNvGrpSpPr>
              <p:nvPr/>
            </p:nvGrpSpPr>
            <p:grpSpPr bwMode="auto">
              <a:xfrm>
                <a:off x="0" y="0"/>
                <a:ext cx="2320" cy="1224"/>
                <a:chOff x="0" y="0"/>
                <a:chExt cx="2320" cy="1224"/>
              </a:xfrm>
            </p:grpSpPr>
            <p:pic>
              <p:nvPicPr>
                <p:cNvPr id="1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
                  <a:ext cx="2320" cy="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13" name="Rectangle 7"/>
                <p:cNvSpPr>
                  <a:spLocks/>
                </p:cNvSpPr>
                <p:nvPr/>
              </p:nvSpPr>
              <p:spPr bwMode="auto">
                <a:xfrm>
                  <a:off x="2128" y="0"/>
                  <a:ext cx="185" cy="6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nSpc>
                      <a:spcPct val="90000"/>
                    </a:lnSpc>
                  </a:pPr>
                  <a:r>
                    <a:rPr lang="en-US" sz="2300">
                      <a:solidFill>
                        <a:schemeClr val="tx1"/>
                      </a:solidFill>
                      <a:ea typeface="ＭＳ Ｐゴシック" charset="0"/>
                      <a:cs typeface="Gill Sans" charset="0"/>
                    </a:rPr>
                    <a:t>, j</a:t>
                  </a:r>
                </a:p>
                <a:p>
                  <a:pPr>
                    <a:lnSpc>
                      <a:spcPct val="90000"/>
                    </a:lnSpc>
                  </a:pPr>
                  <a:endParaRPr lang="en-US" sz="2300">
                    <a:solidFill>
                      <a:schemeClr val="tx1"/>
                    </a:solidFill>
                    <a:ea typeface="ＭＳ Ｐゴシック" charset="0"/>
                    <a:cs typeface="Gill Sans" charset="0"/>
                  </a:endParaRPr>
                </a:p>
                <a:p>
                  <a:pPr>
                    <a:lnSpc>
                      <a:spcPct val="90000"/>
                    </a:lnSpc>
                  </a:pPr>
                  <a:r>
                    <a:rPr lang="en-US" sz="2300">
                      <a:solidFill>
                        <a:schemeClr val="tx1"/>
                      </a:solidFill>
                      <a:ea typeface="ＭＳ Ｐゴシック" charset="0"/>
                      <a:cs typeface="Gill Sans" charset="0"/>
                    </a:rPr>
                    <a:t>, j</a:t>
                  </a:r>
                </a:p>
              </p:txBody>
            </p:sp>
          </p:grpSp>
          <p:sp>
            <p:nvSpPr>
              <p:cNvPr id="11" name="Rectangle 9"/>
              <p:cNvSpPr>
                <a:spLocks/>
              </p:cNvSpPr>
              <p:nvPr/>
            </p:nvSpPr>
            <p:spPr bwMode="auto">
              <a:xfrm>
                <a:off x="1020" y="248"/>
                <a:ext cx="224"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200" i="1" dirty="0">
                    <a:solidFill>
                      <a:schemeClr val="tx1"/>
                    </a:solidFill>
                    <a:effectLst>
                      <a:outerShdw blurRad="38100" dist="38100" dir="2700000" algn="tl">
                        <a:srgbClr val="DDDDDD"/>
                      </a:outerShdw>
                    </a:effectLst>
                    <a:ea typeface="ＭＳ Ｐゴシック" charset="0"/>
                    <a:cs typeface="Gill Sans" charset="0"/>
                  </a:rPr>
                  <a:t>Z/</a:t>
                </a:r>
              </a:p>
            </p:txBody>
          </p:sp>
        </p:grpSp>
        <p:sp>
          <p:nvSpPr>
            <p:cNvPr id="9" name="Rectangle 11"/>
            <p:cNvSpPr>
              <a:spLocks/>
            </p:cNvSpPr>
            <p:nvPr/>
          </p:nvSpPr>
          <p:spPr bwMode="auto">
            <a:xfrm>
              <a:off x="335" y="0"/>
              <a:ext cx="646" cy="2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Calibri" charset="0"/>
                  <a:ea typeface="ＭＳ Ｐゴシック" charset="0"/>
                  <a:cs typeface="Calibri" charset="0"/>
                  <a:sym typeface="Calibri" charset="0"/>
                </a:rPr>
                <a:t>WH/ZH</a:t>
              </a:r>
            </a:p>
          </p:txBody>
        </p:sp>
      </p:grpSp>
      <p:grpSp>
        <p:nvGrpSpPr>
          <p:cNvPr id="14" name="Group 15"/>
          <p:cNvGrpSpPr>
            <a:grpSpLocks/>
          </p:cNvGrpSpPr>
          <p:nvPr/>
        </p:nvGrpSpPr>
        <p:grpSpPr bwMode="auto">
          <a:xfrm>
            <a:off x="212213" y="4849532"/>
            <a:ext cx="2744612" cy="1697831"/>
            <a:chOff x="0" y="0"/>
            <a:chExt cx="2216" cy="1547"/>
          </a:xfrm>
        </p:grpSpPr>
        <p:pic>
          <p:nvPicPr>
            <p:cNvPr id="15"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216" cy="15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16" name="Rectangle 14"/>
            <p:cNvSpPr>
              <a:spLocks/>
            </p:cNvSpPr>
            <p:nvPr/>
          </p:nvSpPr>
          <p:spPr bwMode="auto">
            <a:xfrm>
              <a:off x="296" y="0"/>
              <a:ext cx="373" cy="2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Calibri" charset="0"/>
                  <a:ea typeface="ＭＳ Ｐゴシック" charset="0"/>
                  <a:cs typeface="Calibri" charset="0"/>
                  <a:sym typeface="Calibri" charset="0"/>
                </a:rPr>
                <a:t>VBF</a:t>
              </a:r>
            </a:p>
          </p:txBody>
        </p:sp>
      </p:grpSp>
      <p:pic>
        <p:nvPicPr>
          <p:cNvPr id="17"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131" y="1163585"/>
            <a:ext cx="3777758" cy="30993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32" name="Content Placeholder 2"/>
          <p:cNvSpPr txBox="1">
            <a:spLocks/>
          </p:cNvSpPr>
          <p:nvPr/>
        </p:nvSpPr>
        <p:spPr>
          <a:xfrm>
            <a:off x="4094437" y="1382890"/>
            <a:ext cx="4860749" cy="4979936"/>
          </a:xfrm>
          <a:prstGeom prst="rect">
            <a:avLst/>
          </a:prstGeom>
        </p:spPr>
        <p:txBody>
          <a:bodyPr>
            <a:normAutofit/>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r>
              <a:rPr lang="en-US" b="1" dirty="0"/>
              <a:t>Higgs Decays to </a:t>
            </a:r>
            <a:r>
              <a:rPr lang="en-US" b="1" dirty="0" err="1"/>
              <a:t>Taus</a:t>
            </a:r>
            <a:r>
              <a:rPr lang="en-US" b="1" dirty="0"/>
              <a:t> 6.4% of the time at </a:t>
            </a:r>
            <a:r>
              <a:rPr lang="en-US" b="1" dirty="0" err="1"/>
              <a:t>m</a:t>
            </a:r>
            <a:r>
              <a:rPr lang="en-US" b="1" baseline="-25000" dirty="0" err="1"/>
              <a:t>H</a:t>
            </a:r>
            <a:r>
              <a:rPr lang="en-US" b="1" dirty="0"/>
              <a:t> = 125 </a:t>
            </a:r>
            <a:r>
              <a:rPr lang="en-US" b="1" dirty="0" err="1"/>
              <a:t>GeV</a:t>
            </a:r>
            <a:endParaRPr lang="en-US" b="1" dirty="0"/>
          </a:p>
          <a:p>
            <a:endParaRPr lang="en-US" b="1" dirty="0"/>
          </a:p>
          <a:p>
            <a:r>
              <a:rPr lang="en-US" b="1" dirty="0"/>
              <a:t>Most sensitive in the VBF channel</a:t>
            </a:r>
          </a:p>
          <a:p>
            <a:r>
              <a:rPr lang="en-US" b="1" dirty="0"/>
              <a:t>Additional large contribution from GGF and small contribution from associated production</a:t>
            </a:r>
          </a:p>
          <a:p>
            <a:pPr marL="0" indent="0">
              <a:buNone/>
            </a:pPr>
            <a:endParaRPr lang="en-US" b="1" dirty="0"/>
          </a:p>
        </p:txBody>
      </p:sp>
    </p:spTree>
    <p:extLst>
      <p:ext uri="{BB962C8B-B14F-4D97-AF65-F5344CB8AC3E}">
        <p14:creationId xmlns:p14="http://schemas.microsoft.com/office/powerpoint/2010/main" val="3703279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667148-CA6D-1041-8932-18DD434BB55D}" type="slidenum">
              <a:rPr lang="en-US" smtClean="0"/>
              <a:t>30</a:t>
            </a:fld>
            <a:endParaRPr lang="en-US"/>
          </a:p>
        </p:txBody>
      </p:sp>
      <p:sp>
        <p:nvSpPr>
          <p:cNvPr id="3" name="Title 1"/>
          <p:cNvSpPr txBox="1">
            <a:spLocks/>
          </p:cNvSpPr>
          <p:nvPr/>
        </p:nvSpPr>
        <p:spPr>
          <a:xfrm>
            <a:off x="457200" y="34697"/>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a:t>State of Higgs searches</a:t>
            </a:r>
          </a:p>
        </p:txBody>
      </p:sp>
      <p:sp>
        <p:nvSpPr>
          <p:cNvPr id="4" name="Content Placeholder 2"/>
          <p:cNvSpPr txBox="1">
            <a:spLocks/>
          </p:cNvSpPr>
          <p:nvPr/>
        </p:nvSpPr>
        <p:spPr>
          <a:xfrm>
            <a:off x="48331" y="1340555"/>
            <a:ext cx="3677001" cy="3267169"/>
          </a:xfrm>
          <a:prstGeom prst="rect">
            <a:avLst/>
          </a:prstGeom>
        </p:spPr>
        <p:txBody>
          <a:bodyPr>
            <a:normAutofit/>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r>
              <a:rPr lang="en-US" sz="1600" dirty="0"/>
              <a:t>As of the Nov CERN council meeting, there was convincing evidence for Higgs decays to bosons.</a:t>
            </a:r>
          </a:p>
          <a:p>
            <a:r>
              <a:rPr lang="en-US" sz="1600" dirty="0"/>
              <a:t>No evidence over 3</a:t>
            </a:r>
            <a:r>
              <a:rPr lang="el-GR" sz="1600" dirty="0">
                <a:solidFill>
                  <a:schemeClr val="dk1"/>
                </a:solidFill>
              </a:rPr>
              <a:t>σ</a:t>
            </a:r>
            <a:r>
              <a:rPr lang="en-US" sz="1600" dirty="0"/>
              <a:t>for had been seen for </a:t>
            </a:r>
            <a:r>
              <a:rPr lang="en-US" sz="1600" dirty="0" err="1"/>
              <a:t>H</a:t>
            </a:r>
            <a:r>
              <a:rPr lang="en-US" sz="1600" b="1" dirty="0" err="1"/>
              <a:t>→</a:t>
            </a:r>
            <a:r>
              <a:rPr lang="en-US" sz="1600" dirty="0" err="1"/>
              <a:t>Fermions</a:t>
            </a:r>
            <a:r>
              <a:rPr lang="en-US" sz="1600" dirty="0"/>
              <a:t> had been seen but hints existed for </a:t>
            </a:r>
            <a:r>
              <a:rPr lang="en-US" sz="1600" dirty="0" err="1"/>
              <a:t>H</a:t>
            </a:r>
            <a:r>
              <a:rPr lang="en-US" sz="1600" b="1" dirty="0" err="1"/>
              <a:t>→</a:t>
            </a:r>
            <a:r>
              <a:rPr lang="en-US" sz="1600" dirty="0" err="1"/>
              <a:t>bb</a:t>
            </a:r>
            <a:r>
              <a:rPr lang="en-US" sz="1600" dirty="0"/>
              <a:t> at the </a:t>
            </a:r>
            <a:r>
              <a:rPr lang="en-US" sz="1600" dirty="0" err="1"/>
              <a:t>Tevatron</a:t>
            </a:r>
            <a:r>
              <a:rPr lang="en-US" sz="1600" dirty="0"/>
              <a:t> and </a:t>
            </a:r>
            <a:r>
              <a:rPr lang="en-US" sz="1600" dirty="0" err="1"/>
              <a:t>H</a:t>
            </a:r>
            <a:r>
              <a:rPr lang="en-US" sz="1600" b="1" dirty="0" err="1"/>
              <a:t>→</a:t>
            </a:r>
            <a:r>
              <a:rPr lang="en-US" sz="1600" dirty="0" err="1"/>
              <a:t>tautau</a:t>
            </a:r>
            <a:r>
              <a:rPr lang="en-US" sz="1600" dirty="0"/>
              <a:t> at CMS</a:t>
            </a:r>
          </a:p>
        </p:txBody>
      </p:sp>
      <p:graphicFrame>
        <p:nvGraphicFramePr>
          <p:cNvPr id="5" name="Table 4"/>
          <p:cNvGraphicFramePr>
            <a:graphicFrameLocks noGrp="1"/>
          </p:cNvGraphicFramePr>
          <p:nvPr>
            <p:extLst>
              <p:ext uri="{D42A27DB-BD31-4B8C-83A1-F6EECF244321}">
                <p14:modId xmlns:p14="http://schemas.microsoft.com/office/powerpoint/2010/main" val="232827990"/>
              </p:ext>
            </p:extLst>
          </p:nvPr>
        </p:nvGraphicFramePr>
        <p:xfrm>
          <a:off x="3725332" y="1340555"/>
          <a:ext cx="5334001" cy="2866899"/>
        </p:xfrm>
        <a:graphic>
          <a:graphicData uri="http://schemas.openxmlformats.org/drawingml/2006/table">
            <a:tbl>
              <a:tblPr firstRow="1" bandRow="1">
                <a:tableStyleId>{5C22544A-7EE6-4342-B048-85BDC9FD1C3A}</a:tableStyleId>
              </a:tblPr>
              <a:tblGrid>
                <a:gridCol w="1543456">
                  <a:extLst>
                    <a:ext uri="{9D8B030D-6E8A-4147-A177-3AD203B41FA5}">
                      <a16:colId xmlns:a16="http://schemas.microsoft.com/office/drawing/2014/main" val="20000"/>
                    </a:ext>
                  </a:extLst>
                </a:gridCol>
                <a:gridCol w="1861226">
                  <a:extLst>
                    <a:ext uri="{9D8B030D-6E8A-4147-A177-3AD203B41FA5}">
                      <a16:colId xmlns:a16="http://schemas.microsoft.com/office/drawing/2014/main" val="20001"/>
                    </a:ext>
                  </a:extLst>
                </a:gridCol>
                <a:gridCol w="1929319">
                  <a:extLst>
                    <a:ext uri="{9D8B030D-6E8A-4147-A177-3AD203B41FA5}">
                      <a16:colId xmlns:a16="http://schemas.microsoft.com/office/drawing/2014/main" val="20002"/>
                    </a:ext>
                  </a:extLst>
                </a:gridCol>
              </a:tblGrid>
              <a:tr h="460263">
                <a:tc>
                  <a:txBody>
                    <a:bodyPr/>
                    <a:lstStyle/>
                    <a:p>
                      <a:endParaRPr lang="en-US" sz="1400" dirty="0"/>
                    </a:p>
                  </a:txBody>
                  <a:tcPr/>
                </a:tc>
                <a:tc>
                  <a:txBody>
                    <a:bodyPr/>
                    <a:lstStyle/>
                    <a:p>
                      <a:r>
                        <a:rPr lang="en-US" sz="1400" dirty="0"/>
                        <a:t>Evidence at ATLAS</a:t>
                      </a:r>
                    </a:p>
                  </a:txBody>
                  <a:tcPr/>
                </a:tc>
                <a:tc>
                  <a:txBody>
                    <a:bodyPr/>
                    <a:lstStyle/>
                    <a:p>
                      <a:r>
                        <a:rPr lang="en-US" sz="1400" dirty="0"/>
                        <a:t>Evidence at CMS e/o</a:t>
                      </a:r>
                    </a:p>
                  </a:txBody>
                  <a:tcPr/>
                </a:tc>
                <a:extLst>
                  <a:ext uri="{0D108BD9-81ED-4DB2-BD59-A6C34878D82A}">
                    <a16:rowId xmlns:a16="http://schemas.microsoft.com/office/drawing/2014/main" val="10000"/>
                  </a:ext>
                </a:extLst>
              </a:tr>
              <a:tr h="4497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H</a:t>
                      </a:r>
                      <a:r>
                        <a:rPr lang="en-US" sz="1400" b="1" dirty="0"/>
                        <a:t>→</a:t>
                      </a:r>
                      <a:r>
                        <a:rPr lang="en-US" sz="1400" b="0" baseline="0" dirty="0"/>
                        <a:t> </a:t>
                      </a:r>
                      <a:r>
                        <a:rPr lang="en-US" sz="1400" b="0" baseline="0" dirty="0" err="1"/>
                        <a:t>γγ</a:t>
                      </a:r>
                      <a:endParaRPr lang="en-US" sz="1400" b="1" dirty="0"/>
                    </a:p>
                  </a:txBody>
                  <a:tcPr/>
                </a:tc>
                <a:tc>
                  <a:txBody>
                    <a:bodyPr/>
                    <a:lstStyle/>
                    <a:p>
                      <a:pPr rtl="0"/>
                      <a:r>
                        <a:rPr lang="el-GR" sz="1400" kern="1200" dirty="0">
                          <a:solidFill>
                            <a:schemeClr val="dk1"/>
                          </a:solidFill>
                          <a:effectLst/>
                          <a:latin typeface="+mn-lt"/>
                          <a:ea typeface="+mn-ea"/>
                          <a:cs typeface="+mn-cs"/>
                        </a:rPr>
                        <a:t>7.4σ</a:t>
                      </a:r>
                      <a:r>
                        <a:rPr lang="en-US" sz="1400" kern="1200" dirty="0">
                          <a:solidFill>
                            <a:schemeClr val="dk1"/>
                          </a:solidFill>
                          <a:effectLst/>
                          <a:latin typeface="+mn-lt"/>
                          <a:ea typeface="+mn-ea"/>
                          <a:cs typeface="+mn-cs"/>
                        </a:rPr>
                        <a:t> (</a:t>
                      </a:r>
                      <a:r>
                        <a:rPr lang="en-US" sz="1400" kern="1200" dirty="0">
                          <a:solidFill>
                            <a:schemeClr val="dk1"/>
                          </a:solidFill>
                          <a:effectLst/>
                          <a:latin typeface="+mn-lt"/>
                          <a:ea typeface="+mn-ea"/>
                          <a:cs typeface="+mn-cs"/>
                          <a:hlinkClick r:id="rId2"/>
                        </a:rPr>
                        <a:t>March </a:t>
                      </a:r>
                      <a:r>
                        <a:rPr lang="fr-FR" sz="1400" kern="1200" dirty="0">
                          <a:solidFill>
                            <a:schemeClr val="dk1"/>
                          </a:solidFill>
                          <a:effectLst/>
                          <a:latin typeface="+mn-lt"/>
                          <a:ea typeface="+mn-ea"/>
                          <a:cs typeface="+mn-cs"/>
                          <a:hlinkClick r:id="rId2"/>
                        </a:rPr>
                        <a:t>’</a:t>
                      </a:r>
                      <a:r>
                        <a:rPr lang="en-US" sz="1400" kern="1200" dirty="0">
                          <a:solidFill>
                            <a:schemeClr val="dk1"/>
                          </a:solidFill>
                          <a:effectLst/>
                          <a:latin typeface="+mn-lt"/>
                          <a:ea typeface="+mn-ea"/>
                          <a:cs typeface="+mn-cs"/>
                          <a:hlinkClick r:id="rId2"/>
                        </a:rPr>
                        <a:t>13</a:t>
                      </a:r>
                      <a:r>
                        <a:rPr lang="en-US" sz="1400" kern="1200" dirty="0">
                          <a:solidFill>
                            <a:schemeClr val="dk1"/>
                          </a:solidFill>
                          <a:effectLst/>
                          <a:latin typeface="+mn-lt"/>
                          <a:ea typeface="+mn-ea"/>
                          <a:cs typeface="+mn-cs"/>
                        </a:rPr>
                        <a:t>)</a:t>
                      </a:r>
                      <a:endParaRPr lang="el-GR" sz="1400" kern="1200" dirty="0">
                        <a:solidFill>
                          <a:schemeClr val="dk1"/>
                        </a:solidFill>
                        <a:effectLst/>
                        <a:latin typeface="+mn-lt"/>
                        <a:ea typeface="+mn-ea"/>
                        <a:cs typeface="+mn-cs"/>
                      </a:endParaRPr>
                    </a:p>
                  </a:txBody>
                  <a:tcPr/>
                </a:tc>
                <a:tc>
                  <a:txBody>
                    <a:bodyPr/>
                    <a:lstStyle/>
                    <a:p>
                      <a:r>
                        <a:rPr lang="en-US" sz="1400" dirty="0"/>
                        <a:t>3.5/3.9 (</a:t>
                      </a:r>
                      <a:r>
                        <a:rPr lang="en-US" sz="1400" dirty="0">
                          <a:hlinkClick r:id="rId3"/>
                        </a:rPr>
                        <a:t>March ‘13</a:t>
                      </a:r>
                      <a:r>
                        <a:rPr lang="en-US" sz="1400" dirty="0"/>
                        <a:t>)</a:t>
                      </a:r>
                    </a:p>
                  </a:txBody>
                  <a:tcPr/>
                </a:tc>
                <a:extLst>
                  <a:ext uri="{0D108BD9-81ED-4DB2-BD59-A6C34878D82A}">
                    <a16:rowId xmlns:a16="http://schemas.microsoft.com/office/drawing/2014/main" val="10001"/>
                  </a:ext>
                </a:extLst>
              </a:tr>
              <a:tr h="4602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H</a:t>
                      </a:r>
                      <a:r>
                        <a:rPr lang="en-US" sz="1400" b="1" dirty="0"/>
                        <a:t>→ </a:t>
                      </a:r>
                      <a:r>
                        <a:rPr lang="en-US" sz="1400" b="0" dirty="0"/>
                        <a:t>ZZ</a:t>
                      </a:r>
                      <a:r>
                        <a:rPr lang="en-US" sz="1400" b="1" dirty="0"/>
                        <a:t> (→</a:t>
                      </a:r>
                      <a:r>
                        <a:rPr lang="en-US" sz="1400" b="0" dirty="0"/>
                        <a:t>4leptons</a:t>
                      </a:r>
                      <a:r>
                        <a:rPr lang="en-US" sz="1400" b="1" dirty="0"/>
                        <a:t>)</a:t>
                      </a:r>
                    </a:p>
                  </a:txBody>
                  <a:tcPr/>
                </a:tc>
                <a:tc>
                  <a:txBody>
                    <a:bodyPr/>
                    <a:lstStyle/>
                    <a:p>
                      <a:r>
                        <a:rPr lang="en-US" sz="1400" dirty="0"/>
                        <a:t>6.6</a:t>
                      </a:r>
                      <a:r>
                        <a:rPr lang="el-GR" sz="1400" kern="1200" dirty="0">
                          <a:solidFill>
                            <a:schemeClr val="dk1"/>
                          </a:solidFill>
                          <a:effectLst/>
                          <a:latin typeface="+mn-lt"/>
                          <a:ea typeface="+mn-ea"/>
                          <a:cs typeface="+mn-cs"/>
                        </a:rPr>
                        <a:t>σ</a:t>
                      </a:r>
                      <a:r>
                        <a:rPr lang="en-US" sz="1400" kern="1200" dirty="0">
                          <a:solidFill>
                            <a:schemeClr val="dk1"/>
                          </a:solidFill>
                          <a:effectLst/>
                          <a:latin typeface="+mn-lt"/>
                          <a:ea typeface="+mn-ea"/>
                          <a:cs typeface="+mn-cs"/>
                        </a:rPr>
                        <a:t> (</a:t>
                      </a:r>
                      <a:r>
                        <a:rPr lang="en-US" sz="1400" kern="1200" dirty="0">
                          <a:solidFill>
                            <a:schemeClr val="dk1"/>
                          </a:solidFill>
                          <a:effectLst/>
                          <a:latin typeface="+mn-lt"/>
                          <a:ea typeface="+mn-ea"/>
                          <a:cs typeface="+mn-cs"/>
                          <a:hlinkClick r:id="rId4"/>
                        </a:rPr>
                        <a:t>March ‘13</a:t>
                      </a:r>
                      <a:r>
                        <a:rPr lang="en-US" sz="1400" kern="1200" dirty="0">
                          <a:solidFill>
                            <a:schemeClr val="dk1"/>
                          </a:solidFill>
                          <a:effectLst/>
                          <a:latin typeface="+mn-lt"/>
                          <a:ea typeface="+mn-ea"/>
                          <a:cs typeface="+mn-cs"/>
                        </a:rPr>
                        <a:t>)</a:t>
                      </a:r>
                      <a:endParaRPr lang="en-US" sz="1400" dirty="0"/>
                    </a:p>
                  </a:txBody>
                  <a:tcPr/>
                </a:tc>
                <a:tc>
                  <a:txBody>
                    <a:bodyPr/>
                    <a:lstStyle/>
                    <a:p>
                      <a:r>
                        <a:rPr lang="en-US" sz="1400" dirty="0"/>
                        <a:t>6.7 </a:t>
                      </a:r>
                      <a:r>
                        <a:rPr lang="el-GR" sz="1400" kern="1200" dirty="0">
                          <a:solidFill>
                            <a:schemeClr val="dk1"/>
                          </a:solidFill>
                          <a:effectLst/>
                          <a:latin typeface="+mn-lt"/>
                          <a:ea typeface="+mn-ea"/>
                          <a:cs typeface="+mn-cs"/>
                        </a:rPr>
                        <a:t>σ</a:t>
                      </a:r>
                      <a:r>
                        <a:rPr lang="en-US" sz="1400" kern="1200" dirty="0">
                          <a:solidFill>
                            <a:schemeClr val="dk1"/>
                          </a:solidFill>
                          <a:effectLst/>
                          <a:latin typeface="+mn-lt"/>
                          <a:ea typeface="+mn-ea"/>
                          <a:cs typeface="+mn-cs"/>
                        </a:rPr>
                        <a:t>(</a:t>
                      </a:r>
                      <a:r>
                        <a:rPr lang="en-US" sz="1400" kern="1200" dirty="0">
                          <a:solidFill>
                            <a:schemeClr val="dk1"/>
                          </a:solidFill>
                          <a:effectLst/>
                          <a:latin typeface="+mn-lt"/>
                          <a:ea typeface="+mn-ea"/>
                          <a:cs typeface="+mn-cs"/>
                          <a:hlinkClick r:id="rId5"/>
                        </a:rPr>
                        <a:t>March ‘13</a:t>
                      </a:r>
                      <a:r>
                        <a:rPr lang="en-US" sz="1400" kern="1200" dirty="0">
                          <a:solidFill>
                            <a:schemeClr val="dk1"/>
                          </a:solidFill>
                          <a:effectLst/>
                          <a:latin typeface="+mn-lt"/>
                          <a:ea typeface="+mn-ea"/>
                          <a:cs typeface="+mn-cs"/>
                        </a:rPr>
                        <a:t>)</a:t>
                      </a:r>
                      <a:endParaRPr lang="en-US" sz="1400" dirty="0"/>
                    </a:p>
                  </a:txBody>
                  <a:tcPr/>
                </a:tc>
                <a:extLst>
                  <a:ext uri="{0D108BD9-81ED-4DB2-BD59-A6C34878D82A}">
                    <a16:rowId xmlns:a16="http://schemas.microsoft.com/office/drawing/2014/main" val="10002"/>
                  </a:ext>
                </a:extLst>
              </a:tr>
              <a:tr h="4602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H</a:t>
                      </a:r>
                      <a:r>
                        <a:rPr lang="en-US" sz="1400" b="1" dirty="0"/>
                        <a:t>→</a:t>
                      </a:r>
                      <a:r>
                        <a:rPr lang="en-US" sz="1400" b="0" dirty="0"/>
                        <a:t>WW</a:t>
                      </a:r>
                    </a:p>
                  </a:txBody>
                  <a:tcPr/>
                </a:tc>
                <a:tc>
                  <a:txBody>
                    <a:bodyPr/>
                    <a:lstStyle/>
                    <a:p>
                      <a:r>
                        <a:rPr lang="en-US" sz="1400" dirty="0"/>
                        <a:t>3.7/3.8 (</a:t>
                      </a:r>
                      <a:r>
                        <a:rPr lang="en-US" sz="1400" dirty="0">
                          <a:hlinkClick r:id="rId6"/>
                        </a:rPr>
                        <a:t>March ‘13</a:t>
                      </a:r>
                      <a:r>
                        <a:rPr lang="en-US" sz="1400" dirty="0"/>
                        <a:t>)</a:t>
                      </a:r>
                    </a:p>
                  </a:txBody>
                  <a:tcPr/>
                </a:tc>
                <a:tc>
                  <a:txBody>
                    <a:bodyPr/>
                    <a:lstStyle/>
                    <a:p>
                      <a:r>
                        <a:rPr lang="en-US" sz="1400" i="0" kern="1200" dirty="0">
                          <a:solidFill>
                            <a:schemeClr val="dk1"/>
                          </a:solidFill>
                          <a:effectLst/>
                          <a:latin typeface="+mn-lt"/>
                          <a:ea typeface="+mn-ea"/>
                          <a:cs typeface="+mn-cs"/>
                        </a:rPr>
                        <a:t>4.0</a:t>
                      </a:r>
                      <a:r>
                        <a:rPr lang="el-GR" sz="1400" i="0" kern="1200" dirty="0">
                          <a:solidFill>
                            <a:schemeClr val="dk1"/>
                          </a:solidFill>
                          <a:effectLst/>
                          <a:latin typeface="+mn-lt"/>
                          <a:ea typeface="+mn-ea"/>
                          <a:cs typeface="+mn-cs"/>
                        </a:rPr>
                        <a:t>σ</a:t>
                      </a:r>
                      <a:r>
                        <a:rPr lang="en-US" sz="1400" i="0" kern="1200" dirty="0">
                          <a:solidFill>
                            <a:schemeClr val="dk1"/>
                          </a:solidFill>
                          <a:effectLst/>
                          <a:latin typeface="+mn-lt"/>
                          <a:ea typeface="+mn-ea"/>
                          <a:cs typeface="+mn-cs"/>
                        </a:rPr>
                        <a:t> (</a:t>
                      </a:r>
                      <a:r>
                        <a:rPr lang="en-US" sz="1400" i="0" kern="1200" dirty="0">
                          <a:solidFill>
                            <a:schemeClr val="dk1"/>
                          </a:solidFill>
                          <a:effectLst/>
                          <a:latin typeface="+mn-lt"/>
                          <a:ea typeface="+mn-ea"/>
                          <a:cs typeface="+mn-cs"/>
                          <a:hlinkClick r:id="rId7"/>
                        </a:rPr>
                        <a:t>March</a:t>
                      </a:r>
                      <a:r>
                        <a:rPr lang="en-US" sz="1400" i="0" kern="1200" baseline="0" dirty="0">
                          <a:solidFill>
                            <a:schemeClr val="dk1"/>
                          </a:solidFill>
                          <a:effectLst/>
                          <a:latin typeface="+mn-lt"/>
                          <a:ea typeface="+mn-ea"/>
                          <a:cs typeface="+mn-cs"/>
                          <a:hlinkClick r:id="rId7"/>
                        </a:rPr>
                        <a:t> ‘13</a:t>
                      </a:r>
                      <a:r>
                        <a:rPr lang="en-US" sz="1400" i="0" kern="1200" dirty="0">
                          <a:solidFill>
                            <a:schemeClr val="dk1"/>
                          </a:solidFill>
                          <a:effectLst/>
                          <a:latin typeface="+mn-lt"/>
                          <a:ea typeface="+mn-ea"/>
                          <a:cs typeface="+mn-cs"/>
                        </a:rPr>
                        <a:t>)</a:t>
                      </a:r>
                      <a:endParaRPr lang="en-US" sz="1400" i="0" dirty="0"/>
                    </a:p>
                  </a:txBody>
                  <a:tcPr/>
                </a:tc>
                <a:extLst>
                  <a:ext uri="{0D108BD9-81ED-4DB2-BD59-A6C34878D82A}">
                    <a16:rowId xmlns:a16="http://schemas.microsoft.com/office/drawing/2014/main" val="10003"/>
                  </a:ext>
                </a:extLst>
              </a:tr>
              <a:tr h="4602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a:t>H</a:t>
                      </a:r>
                      <a:r>
                        <a:rPr lang="en-US" sz="1400" b="1" dirty="0" err="1"/>
                        <a:t>→</a:t>
                      </a:r>
                      <a:r>
                        <a:rPr lang="en-US" sz="1400" b="0" dirty="0" err="1"/>
                        <a:t>bb</a:t>
                      </a:r>
                      <a:endParaRPr lang="en-US" sz="1400" b="0" dirty="0"/>
                    </a:p>
                  </a:txBody>
                  <a:tcPr/>
                </a:tc>
                <a:tc>
                  <a:txBody>
                    <a:bodyPr/>
                    <a:lstStyle/>
                    <a:p>
                      <a:r>
                        <a:rPr lang="en-US" sz="1400" dirty="0"/>
                        <a:t>Limit</a:t>
                      </a:r>
                      <a:r>
                        <a:rPr lang="en-US" sz="1400" baseline="0" dirty="0"/>
                        <a:t> set at 1.4xSM</a:t>
                      </a:r>
                    </a:p>
                    <a:p>
                      <a:r>
                        <a:rPr lang="en-US" sz="1400" baseline="0" dirty="0"/>
                        <a:t>(</a:t>
                      </a:r>
                      <a:r>
                        <a:rPr lang="en-US" sz="1400" baseline="0" dirty="0">
                          <a:hlinkClick r:id="rId8"/>
                        </a:rPr>
                        <a:t>July ‘13</a:t>
                      </a:r>
                      <a:r>
                        <a:rPr lang="en-US" sz="1400" baseline="0" dirty="0"/>
                        <a:t>)</a:t>
                      </a:r>
                      <a:endParaRPr lang="en-US" sz="1400" dirty="0"/>
                    </a:p>
                  </a:txBody>
                  <a:tcPr/>
                </a:tc>
                <a:tc>
                  <a:txBody>
                    <a:bodyPr/>
                    <a:lstStyle/>
                    <a:p>
                      <a:r>
                        <a:rPr lang="en-US" sz="1400" b="0" kern="1200" dirty="0">
                          <a:solidFill>
                            <a:schemeClr val="dk1"/>
                          </a:solidFill>
                          <a:effectLst/>
                          <a:latin typeface="+mn-lt"/>
                          <a:ea typeface="+mn-ea"/>
                          <a:cs typeface="+mn-cs"/>
                        </a:rPr>
                        <a:t>2.1/2.1</a:t>
                      </a:r>
                      <a:r>
                        <a:rPr lang="el-GR" sz="1400" b="0" kern="1200" dirty="0">
                          <a:solidFill>
                            <a:schemeClr val="dk1"/>
                          </a:solidFill>
                          <a:effectLst/>
                          <a:latin typeface="+mn-lt"/>
                          <a:ea typeface="+mn-ea"/>
                          <a:cs typeface="+mn-cs"/>
                        </a:rPr>
                        <a:t>σ</a:t>
                      </a:r>
                      <a:r>
                        <a:rPr lang="en-US" sz="1400" b="0" kern="1200" dirty="0">
                          <a:solidFill>
                            <a:schemeClr val="dk1"/>
                          </a:solidFill>
                          <a:effectLst/>
                          <a:latin typeface="+mn-lt"/>
                          <a:ea typeface="+mn-ea"/>
                          <a:cs typeface="+mn-cs"/>
                        </a:rPr>
                        <a:t> (</a:t>
                      </a:r>
                      <a:r>
                        <a:rPr lang="en-US" sz="1400" b="0" kern="1200" dirty="0">
                          <a:solidFill>
                            <a:schemeClr val="dk1"/>
                          </a:solidFill>
                          <a:effectLst/>
                          <a:latin typeface="+mn-lt"/>
                          <a:ea typeface="+mn-ea"/>
                          <a:cs typeface="+mn-cs"/>
                          <a:hlinkClick r:id="rId9"/>
                        </a:rPr>
                        <a:t>Oct ‘13</a:t>
                      </a:r>
                      <a:r>
                        <a:rPr lang="en-US" sz="1400" b="0" kern="1200" dirty="0">
                          <a:solidFill>
                            <a:schemeClr val="dk1"/>
                          </a:solidFill>
                          <a:effectLst/>
                          <a:latin typeface="+mn-lt"/>
                          <a:ea typeface="+mn-ea"/>
                          <a:cs typeface="+mn-cs"/>
                        </a:rPr>
                        <a:t>)</a:t>
                      </a:r>
                      <a:endParaRPr lang="en-US" sz="1400" dirty="0"/>
                    </a:p>
                  </a:txBody>
                  <a:tcPr/>
                </a:tc>
                <a:extLst>
                  <a:ext uri="{0D108BD9-81ED-4DB2-BD59-A6C34878D82A}">
                    <a16:rowId xmlns:a16="http://schemas.microsoft.com/office/drawing/2014/main" val="10004"/>
                  </a:ext>
                </a:extLst>
              </a:tr>
              <a:tr h="460263">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a:t>H</a:t>
                      </a:r>
                      <a:r>
                        <a:rPr lang="en-US" sz="1400" b="1" dirty="0" err="1"/>
                        <a:t>→bb</a:t>
                      </a:r>
                      <a:r>
                        <a:rPr lang="en-US" sz="1400" b="1" dirty="0"/>
                        <a:t> </a:t>
                      </a:r>
                      <a:r>
                        <a:rPr lang="en-US" sz="1400" b="0" dirty="0" err="1"/>
                        <a:t>tevatron</a:t>
                      </a:r>
                      <a:r>
                        <a:rPr lang="en-US" sz="1400" b="1" dirty="0"/>
                        <a:t>:  </a:t>
                      </a:r>
                      <a:r>
                        <a:rPr lang="el-GR" sz="1400" kern="1200" dirty="0">
                          <a:solidFill>
                            <a:schemeClr val="dk1"/>
                          </a:solidFill>
                          <a:effectLst/>
                          <a:latin typeface="+mn-lt"/>
                          <a:ea typeface="+mn-ea"/>
                          <a:cs typeface="+mn-cs"/>
                        </a:rPr>
                        <a:t>2.8σ</a:t>
                      </a:r>
                      <a:endParaRPr lang="en-US" sz="1400" b="1" dirty="0"/>
                    </a:p>
                  </a:txBody>
                  <a:tcPr/>
                </a:tc>
                <a:tc hMerge="1">
                  <a:txBody>
                    <a:bodyPr/>
                    <a:lstStyle/>
                    <a:p>
                      <a:endParaRPr lang="en-US" dirty="0"/>
                    </a:p>
                  </a:txBody>
                  <a:tcPr/>
                </a:tc>
                <a:tc hMerge="1">
                  <a:txBody>
                    <a:bodyPr/>
                    <a:lstStyle/>
                    <a:p>
                      <a:endParaRPr lang="en-US" b="0" dirty="0"/>
                    </a:p>
                  </a:txBody>
                  <a:tcP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98685447"/>
              </p:ext>
            </p:extLst>
          </p:nvPr>
        </p:nvGraphicFramePr>
        <p:xfrm>
          <a:off x="3739444" y="4607724"/>
          <a:ext cx="5334001" cy="920526"/>
        </p:xfrm>
        <a:graphic>
          <a:graphicData uri="http://schemas.openxmlformats.org/drawingml/2006/table">
            <a:tbl>
              <a:tblPr firstRow="1" bandRow="1">
                <a:tableStyleId>{5C22544A-7EE6-4342-B048-85BDC9FD1C3A}</a:tableStyleId>
              </a:tblPr>
              <a:tblGrid>
                <a:gridCol w="1543456">
                  <a:extLst>
                    <a:ext uri="{9D8B030D-6E8A-4147-A177-3AD203B41FA5}">
                      <a16:colId xmlns:a16="http://schemas.microsoft.com/office/drawing/2014/main" val="20000"/>
                    </a:ext>
                  </a:extLst>
                </a:gridCol>
                <a:gridCol w="1861226">
                  <a:extLst>
                    <a:ext uri="{9D8B030D-6E8A-4147-A177-3AD203B41FA5}">
                      <a16:colId xmlns:a16="http://schemas.microsoft.com/office/drawing/2014/main" val="20001"/>
                    </a:ext>
                  </a:extLst>
                </a:gridCol>
                <a:gridCol w="1929319">
                  <a:extLst>
                    <a:ext uri="{9D8B030D-6E8A-4147-A177-3AD203B41FA5}">
                      <a16:colId xmlns:a16="http://schemas.microsoft.com/office/drawing/2014/main" val="20002"/>
                    </a:ext>
                  </a:extLst>
                </a:gridCol>
              </a:tblGrid>
              <a:tr h="460263">
                <a:tc>
                  <a:txBody>
                    <a:bodyPr/>
                    <a:lstStyle/>
                    <a:p>
                      <a:r>
                        <a:rPr lang="en-US" sz="1400" dirty="0"/>
                        <a:t>***NEW***</a:t>
                      </a:r>
                    </a:p>
                  </a:txBody>
                  <a:tcPr/>
                </a:tc>
                <a:tc>
                  <a:txBody>
                    <a:bodyPr/>
                    <a:lstStyle/>
                    <a:p>
                      <a:r>
                        <a:rPr lang="en-US" sz="1400" dirty="0"/>
                        <a:t>Evidence at ATLAS</a:t>
                      </a:r>
                    </a:p>
                  </a:txBody>
                  <a:tcPr/>
                </a:tc>
                <a:tc>
                  <a:txBody>
                    <a:bodyPr/>
                    <a:lstStyle/>
                    <a:p>
                      <a:r>
                        <a:rPr lang="en-US" sz="1400" dirty="0"/>
                        <a:t>Evidence at CMS e/o</a:t>
                      </a:r>
                    </a:p>
                  </a:txBody>
                  <a:tcPr/>
                </a:tc>
                <a:extLst>
                  <a:ext uri="{0D108BD9-81ED-4DB2-BD59-A6C34878D82A}">
                    <a16:rowId xmlns:a16="http://schemas.microsoft.com/office/drawing/2014/main" val="10000"/>
                  </a:ext>
                </a:extLst>
              </a:tr>
              <a:tr h="4602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a:t>H</a:t>
                      </a:r>
                      <a:r>
                        <a:rPr lang="en-US" sz="1400" b="1" dirty="0" err="1"/>
                        <a:t>→ττ</a:t>
                      </a:r>
                      <a:endParaRPr lang="en-US" sz="1400" b="1" dirty="0"/>
                    </a:p>
                  </a:txBody>
                  <a:tcPr/>
                </a:tc>
                <a:tc>
                  <a:txBody>
                    <a:bodyPr/>
                    <a:lstStyle/>
                    <a:p>
                      <a:r>
                        <a:rPr lang="en-US" sz="1400" dirty="0"/>
                        <a:t> 4.1</a:t>
                      </a:r>
                      <a:r>
                        <a:rPr lang="el-GR" sz="1400" kern="1200" dirty="0">
                          <a:solidFill>
                            <a:schemeClr val="dk1"/>
                          </a:solidFill>
                          <a:effectLst/>
                          <a:latin typeface="+mn-lt"/>
                          <a:ea typeface="+mn-ea"/>
                          <a:cs typeface="+mn-cs"/>
                        </a:rPr>
                        <a:t>σ</a:t>
                      </a:r>
                      <a:r>
                        <a:rPr lang="en-US" sz="1400" dirty="0"/>
                        <a:t> (</a:t>
                      </a:r>
                      <a:r>
                        <a:rPr lang="en-US" sz="1400" dirty="0">
                          <a:hlinkClick r:id="rId10"/>
                        </a:rPr>
                        <a:t>Nov ‘13</a:t>
                      </a:r>
                      <a:r>
                        <a:rPr lang="en-US" sz="1400" dirty="0"/>
                        <a:t>)</a:t>
                      </a:r>
                    </a:p>
                  </a:txBody>
                  <a:tcPr/>
                </a:tc>
                <a:tc>
                  <a:txBody>
                    <a:bodyPr/>
                    <a:lstStyle/>
                    <a:p>
                      <a:r>
                        <a:rPr lang="en-US" sz="1400" b="0" kern="1200" dirty="0">
                          <a:solidFill>
                            <a:schemeClr val="dk1"/>
                          </a:solidFill>
                          <a:effectLst/>
                          <a:latin typeface="+mn-lt"/>
                          <a:ea typeface="+mn-ea"/>
                          <a:cs typeface="+mn-cs"/>
                        </a:rPr>
                        <a:t>3.6/</a:t>
                      </a:r>
                      <a:r>
                        <a:rPr lang="el-GR" sz="1400" b="0" kern="1200" dirty="0">
                          <a:solidFill>
                            <a:schemeClr val="dk1"/>
                          </a:solidFill>
                          <a:effectLst/>
                          <a:latin typeface="+mn-lt"/>
                          <a:ea typeface="+mn-ea"/>
                          <a:cs typeface="+mn-cs"/>
                        </a:rPr>
                        <a:t>3.4σ </a:t>
                      </a:r>
                      <a:r>
                        <a:rPr lang="en-US" sz="1400" b="0" kern="1200" dirty="0">
                          <a:solidFill>
                            <a:schemeClr val="dk1"/>
                          </a:solidFill>
                          <a:effectLst/>
                          <a:latin typeface="+mn-lt"/>
                          <a:ea typeface="+mn-ea"/>
                          <a:cs typeface="+mn-cs"/>
                        </a:rPr>
                        <a:t>(Dec ‘13)</a:t>
                      </a:r>
                      <a:endParaRPr lang="en-US" sz="1400" b="0" dirty="0"/>
                    </a:p>
                  </a:txBody>
                  <a:tcPr/>
                </a:tc>
                <a:extLst>
                  <a:ext uri="{0D108BD9-81ED-4DB2-BD59-A6C34878D82A}">
                    <a16:rowId xmlns:a16="http://schemas.microsoft.com/office/drawing/2014/main" val="10001"/>
                  </a:ext>
                </a:extLst>
              </a:tr>
            </a:tbl>
          </a:graphicData>
        </a:graphic>
      </p:graphicFrame>
      <p:pic>
        <p:nvPicPr>
          <p:cNvPr id="7" name="Picture 6" descr="Higgs_BR_color.tiff"/>
          <p:cNvPicPr>
            <a:picLocks noChangeAspect="1"/>
          </p:cNvPicPr>
          <p:nvPr/>
        </p:nvPicPr>
        <p:blipFill>
          <a:blip r:embed="rId11"/>
          <a:srcRect l="3793"/>
          <a:stretch>
            <a:fillRect/>
          </a:stretch>
        </p:blipFill>
        <p:spPr>
          <a:xfrm>
            <a:off x="128706" y="3844305"/>
            <a:ext cx="3405230" cy="2651392"/>
          </a:xfrm>
          <a:prstGeom prst="rect">
            <a:avLst/>
          </a:prstGeom>
        </p:spPr>
      </p:pic>
    </p:spTree>
    <p:extLst>
      <p:ext uri="{BB962C8B-B14F-4D97-AF65-F5344CB8AC3E}">
        <p14:creationId xmlns:p14="http://schemas.microsoft.com/office/powerpoint/2010/main" val="1653599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667148-CA6D-1041-8932-18DD434BB55D}" type="slidenum">
              <a:rPr lang="en-US" smtClean="0"/>
              <a:t>31</a:t>
            </a:fld>
            <a:endParaRPr lang="en-US"/>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623" y="1828799"/>
            <a:ext cx="5737177" cy="42248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Tree>
    <p:extLst>
      <p:ext uri="{BB962C8B-B14F-4D97-AF65-F5344CB8AC3E}">
        <p14:creationId xmlns:p14="http://schemas.microsoft.com/office/powerpoint/2010/main" val="108030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aaaaay_reinde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6946" y="166041"/>
            <a:ext cx="1887335" cy="1061626"/>
          </a:xfrm>
          <a:prstGeom prst="rect">
            <a:avLst/>
          </a:prstGeom>
        </p:spPr>
      </p:pic>
      <p:sp>
        <p:nvSpPr>
          <p:cNvPr id="2" name="Title 1"/>
          <p:cNvSpPr>
            <a:spLocks noGrp="1"/>
          </p:cNvSpPr>
          <p:nvPr>
            <p:ph type="ctrTitle"/>
          </p:nvPr>
        </p:nvSpPr>
        <p:spPr>
          <a:xfrm>
            <a:off x="774724" y="1570331"/>
            <a:ext cx="7772400" cy="1470025"/>
          </a:xfrm>
        </p:spPr>
        <p:txBody>
          <a:bodyPr/>
          <a:lstStyle/>
          <a:p>
            <a:r>
              <a:rPr lang="en-US" dirty="0"/>
              <a:t>ATLAS</a:t>
            </a:r>
            <a:br>
              <a:rPr lang="en-US" dirty="0"/>
            </a:br>
            <a:r>
              <a:rPr lang="en-US" dirty="0" err="1"/>
              <a:t>H</a:t>
            </a:r>
            <a:r>
              <a:rPr lang="en-US" b="1" dirty="0" err="1"/>
              <a:t>→ττ</a:t>
            </a:r>
            <a:r>
              <a:rPr lang="en-US" dirty="0"/>
              <a:t> results</a:t>
            </a:r>
          </a:p>
        </p:txBody>
      </p:sp>
      <p:sp>
        <p:nvSpPr>
          <p:cNvPr id="3" name="Subtitle 2"/>
          <p:cNvSpPr>
            <a:spLocks noGrp="1"/>
          </p:cNvSpPr>
          <p:nvPr>
            <p:ph type="subTitle" idx="1"/>
          </p:nvPr>
        </p:nvSpPr>
        <p:spPr>
          <a:xfrm>
            <a:off x="1250792" y="3259667"/>
            <a:ext cx="6400800" cy="1695753"/>
          </a:xfrm>
        </p:spPr>
        <p:txBody>
          <a:bodyPr>
            <a:normAutofit fontScale="77500" lnSpcReduction="20000"/>
          </a:bodyPr>
          <a:lstStyle/>
          <a:p>
            <a:r>
              <a:rPr lang="en-US" dirty="0"/>
              <a:t>ATLAS UK</a:t>
            </a:r>
          </a:p>
          <a:p>
            <a:r>
              <a:rPr lang="en-US" dirty="0"/>
              <a:t>University of Edinburgh</a:t>
            </a:r>
          </a:p>
          <a:p>
            <a:r>
              <a:rPr lang="en-US" dirty="0"/>
              <a:t>8 January 2014</a:t>
            </a:r>
          </a:p>
          <a:p>
            <a:endParaRPr lang="en-US" dirty="0"/>
          </a:p>
          <a:p>
            <a:r>
              <a:rPr lang="en-US" dirty="0"/>
              <a:t>Katy Grimm* for the </a:t>
            </a:r>
            <a:r>
              <a:rPr lang="en-US" dirty="0" err="1"/>
              <a:t>Htautau</a:t>
            </a:r>
            <a:r>
              <a:rPr lang="en-US" dirty="0"/>
              <a:t> team</a:t>
            </a:r>
          </a:p>
          <a:p>
            <a:r>
              <a:rPr lang="en-US" dirty="0"/>
              <a:t>including </a:t>
            </a:r>
          </a:p>
          <a:p>
            <a:r>
              <a:rPr lang="en-US" dirty="0"/>
              <a:t>Eva </a:t>
            </a:r>
            <a:r>
              <a:rPr lang="en-US" dirty="0" err="1"/>
              <a:t>Bouhova</a:t>
            </a:r>
            <a:r>
              <a:rPr lang="en-US" dirty="0"/>
              <a:t>-Thacker*, </a:t>
            </a:r>
            <a:r>
              <a:rPr lang="en-US" dirty="0" err="1"/>
              <a:t>Harald</a:t>
            </a:r>
            <a:r>
              <a:rPr lang="en-US" dirty="0"/>
              <a:t> Fox*, Harvey </a:t>
            </a:r>
            <a:r>
              <a:rPr lang="en-US" dirty="0" err="1"/>
              <a:t>Maddocks</a:t>
            </a:r>
            <a:r>
              <a:rPr lang="en-US" dirty="0"/>
              <a:t>*</a:t>
            </a:r>
          </a:p>
          <a:p>
            <a:r>
              <a:rPr lang="en-US" dirty="0"/>
              <a:t>Sinead Farrington, </a:t>
            </a:r>
            <a:r>
              <a:rPr lang="en-US" dirty="0" err="1"/>
              <a:t>Elisabetta</a:t>
            </a:r>
            <a:r>
              <a:rPr lang="en-US" dirty="0"/>
              <a:t> </a:t>
            </a:r>
            <a:r>
              <a:rPr lang="en-US" dirty="0" err="1"/>
              <a:t>Pianori</a:t>
            </a:r>
            <a:r>
              <a:rPr lang="en-US" dirty="0"/>
              <a:t>, Carl </a:t>
            </a:r>
            <a:r>
              <a:rPr lang="en-US" dirty="0" err="1"/>
              <a:t>Jeske</a:t>
            </a:r>
            <a:endParaRPr lang="en-US" dirty="0"/>
          </a:p>
        </p:txBody>
      </p:sp>
      <p:pic>
        <p:nvPicPr>
          <p:cNvPr id="6" name="Picture 5" descr="AN_atlas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2" y="5486400"/>
            <a:ext cx="1079500" cy="1371600"/>
          </a:xfrm>
          <a:prstGeom prst="rect">
            <a:avLst/>
          </a:prstGeom>
        </p:spPr>
      </p:pic>
      <p:sp>
        <p:nvSpPr>
          <p:cNvPr id="4" name="Rectangle 3"/>
          <p:cNvSpPr/>
          <p:nvPr/>
        </p:nvSpPr>
        <p:spPr>
          <a:xfrm>
            <a:off x="8099778" y="5799667"/>
            <a:ext cx="776111" cy="74788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LancasterLogo.tiff"/>
          <p:cNvPicPr>
            <a:picLocks noChangeAspect="1"/>
          </p:cNvPicPr>
          <p:nvPr/>
        </p:nvPicPr>
        <p:blipFill rotWithShape="1">
          <a:blip r:embed="rId4">
            <a:extLst>
              <a:ext uri="{28A0092B-C50C-407E-A947-70E740481C1C}">
                <a14:useLocalDpi xmlns:a14="http://schemas.microsoft.com/office/drawing/2010/main" val="0"/>
              </a:ext>
            </a:extLst>
          </a:blip>
          <a:srcRect t="61075" r="36096"/>
          <a:stretch/>
        </p:blipFill>
        <p:spPr>
          <a:xfrm>
            <a:off x="7025292" y="5791999"/>
            <a:ext cx="1988990" cy="924890"/>
          </a:xfrm>
          <a:prstGeom prst="rect">
            <a:avLst/>
          </a:prstGeom>
        </p:spPr>
      </p:pic>
      <p:sp>
        <p:nvSpPr>
          <p:cNvPr id="10" name="Slide Number Placeholder 9"/>
          <p:cNvSpPr>
            <a:spLocks noGrp="1"/>
          </p:cNvSpPr>
          <p:nvPr>
            <p:ph type="sldNum" sz="quarter" idx="12"/>
          </p:nvPr>
        </p:nvSpPr>
        <p:spPr/>
        <p:txBody>
          <a:bodyPr/>
          <a:lstStyle/>
          <a:p>
            <a:fld id="{06667148-CA6D-1041-8932-18DD434BB55D}" type="slidenum">
              <a:rPr lang="en-US" smtClean="0"/>
              <a:t>32</a:t>
            </a:fld>
            <a:endParaRPr lang="en-US"/>
          </a:p>
        </p:txBody>
      </p:sp>
      <p:pic>
        <p:nvPicPr>
          <p:cNvPr id="5" name="Picture 4" descr="LancasterLogo.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292" y="5646213"/>
            <a:ext cx="2085726" cy="1171216"/>
          </a:xfrm>
          <a:prstGeom prst="rect">
            <a:avLst/>
          </a:prstGeom>
        </p:spPr>
      </p:pic>
      <p:sp>
        <p:nvSpPr>
          <p:cNvPr id="11" name="TextBox 10"/>
          <p:cNvSpPr txBox="1"/>
          <p:nvPr/>
        </p:nvSpPr>
        <p:spPr>
          <a:xfrm>
            <a:off x="7081736" y="5799667"/>
            <a:ext cx="292981"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41663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667148-CA6D-1041-8932-18DD434BB55D}" type="slidenum">
              <a:rPr lang="en-US" smtClean="0"/>
              <a:t>33</a:t>
            </a:fld>
            <a:endParaRPr lang="en-US"/>
          </a:p>
        </p:txBody>
      </p:sp>
      <p:sp>
        <p:nvSpPr>
          <p:cNvPr id="3" name="Title 1"/>
          <p:cNvSpPr txBox="1">
            <a:spLocks/>
          </p:cNvSpPr>
          <p:nvPr/>
        </p:nvSpPr>
        <p:spPr>
          <a:xfrm>
            <a:off x="457200" y="4233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err="1"/>
              <a:t>Taus</a:t>
            </a:r>
            <a:r>
              <a:rPr lang="en-US" dirty="0"/>
              <a:t> at ATLAS</a:t>
            </a:r>
          </a:p>
        </p:txBody>
      </p:sp>
      <p:sp>
        <p:nvSpPr>
          <p:cNvPr id="4" name="Content Placeholder 2"/>
          <p:cNvSpPr txBox="1">
            <a:spLocks/>
          </p:cNvSpPr>
          <p:nvPr/>
        </p:nvSpPr>
        <p:spPr>
          <a:xfrm>
            <a:off x="556332" y="1298221"/>
            <a:ext cx="7662864" cy="3737152"/>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r>
              <a:rPr lang="en-US" dirty="0" err="1"/>
              <a:t>m</a:t>
            </a:r>
            <a:r>
              <a:rPr lang="en-US" b="1" baseline="-25000" dirty="0" err="1"/>
              <a:t>τ</a:t>
            </a:r>
            <a:r>
              <a:rPr lang="en-US" dirty="0"/>
              <a:t> = 1.78 </a:t>
            </a:r>
            <a:r>
              <a:rPr lang="en-US" dirty="0" err="1"/>
              <a:t>GeV</a:t>
            </a:r>
            <a:r>
              <a:rPr lang="en-US" dirty="0"/>
              <a:t>; Decay length = 87μm – </a:t>
            </a:r>
            <a:r>
              <a:rPr lang="en-US" dirty="0" err="1"/>
              <a:t>taus</a:t>
            </a:r>
            <a:r>
              <a:rPr lang="en-US" dirty="0"/>
              <a:t> almost always </a:t>
            </a:r>
            <a:r>
              <a:rPr lang="en-US" b="1" dirty="0"/>
              <a:t>decay within the beam pipe. </a:t>
            </a:r>
          </a:p>
          <a:p>
            <a:r>
              <a:rPr lang="en-US" b="1" dirty="0"/>
              <a:t>Decay </a:t>
            </a:r>
            <a:r>
              <a:rPr lang="en-US" b="1" dirty="0" err="1"/>
              <a:t>Hadronically</a:t>
            </a:r>
            <a:r>
              <a:rPr lang="en-US" b="1" dirty="0"/>
              <a:t> or </a:t>
            </a:r>
            <a:r>
              <a:rPr lang="en-US" b="1" dirty="0" err="1"/>
              <a:t>Leptonically</a:t>
            </a:r>
            <a:endParaRPr lang="en-US" b="1" dirty="0"/>
          </a:p>
          <a:p>
            <a:r>
              <a:rPr lang="en-US" b="1" dirty="0" err="1"/>
              <a:t>Hadronic</a:t>
            </a:r>
            <a:r>
              <a:rPr lang="en-US" b="1" dirty="0"/>
              <a:t> decays are highly 		          collimated and have low track 		           multiplicity– 1 or 3 charged </a:t>
            </a:r>
            <a:r>
              <a:rPr lang="en-US" b="1" dirty="0" err="1"/>
              <a:t>pions</a:t>
            </a:r>
            <a:endParaRPr lang="en-US" b="1" dirty="0"/>
          </a:p>
          <a:p>
            <a:r>
              <a:rPr lang="en-US" b="1" dirty="0" err="1"/>
              <a:t>TauID</a:t>
            </a:r>
            <a:r>
              <a:rPr lang="en-US" b="1" dirty="0"/>
              <a:t> (and lepton suppression)				 uses Multivariate Techniques 			 that take advantages of 	shower-shape				 and track information			                 </a:t>
            </a:r>
          </a:p>
          <a:p>
            <a:endParaRPr lang="en-US" dirty="0"/>
          </a:p>
        </p:txBody>
      </p:sp>
      <p:pic>
        <p:nvPicPr>
          <p:cNvPr id="5" name="Picture 4"/>
          <p:cNvPicPr>
            <a:picLocks noChangeAspect="1"/>
          </p:cNvPicPr>
          <p:nvPr/>
        </p:nvPicPr>
        <p:blipFill>
          <a:blip r:embed="rId3"/>
          <a:stretch>
            <a:fillRect/>
          </a:stretch>
        </p:blipFill>
        <p:spPr>
          <a:xfrm>
            <a:off x="5068711" y="3980568"/>
            <a:ext cx="3886200" cy="1968500"/>
          </a:xfrm>
          <a:prstGeom prst="rect">
            <a:avLst/>
          </a:prstGeom>
        </p:spPr>
      </p:pic>
      <p:pic>
        <p:nvPicPr>
          <p:cNvPr id="6" name="Picture 5"/>
          <p:cNvPicPr>
            <a:picLocks noChangeAspect="1"/>
          </p:cNvPicPr>
          <p:nvPr/>
        </p:nvPicPr>
        <p:blipFill>
          <a:blip r:embed="rId4"/>
          <a:stretch>
            <a:fillRect/>
          </a:stretch>
        </p:blipFill>
        <p:spPr>
          <a:xfrm>
            <a:off x="5631565" y="1763888"/>
            <a:ext cx="3512435" cy="1715911"/>
          </a:xfrm>
          <a:prstGeom prst="rect">
            <a:avLst/>
          </a:prstGeom>
        </p:spPr>
      </p:pic>
    </p:spTree>
    <p:extLst>
      <p:ext uri="{BB962C8B-B14F-4D97-AF65-F5344CB8AC3E}">
        <p14:creationId xmlns:p14="http://schemas.microsoft.com/office/powerpoint/2010/main" val="2410094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667148-CA6D-1041-8932-18DD434BB55D}" type="slidenum">
              <a:rPr lang="en-US" smtClean="0"/>
              <a:t>34</a:t>
            </a:fld>
            <a:endParaRPr lang="en-US"/>
          </a:p>
        </p:txBody>
      </p:sp>
      <p:sp>
        <p:nvSpPr>
          <p:cNvPr id="3" name="Title 1"/>
          <p:cNvSpPr txBox="1">
            <a:spLocks/>
          </p:cNvSpPr>
          <p:nvPr/>
        </p:nvSpPr>
        <p:spPr>
          <a:xfrm>
            <a:off x="457200" y="34697"/>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a:t>Z </a:t>
            </a:r>
            <a:r>
              <a:rPr lang="en-US" dirty="0" err="1"/>
              <a:t>tautau</a:t>
            </a:r>
            <a:r>
              <a:rPr lang="en-US" dirty="0"/>
              <a:t> Background</a:t>
            </a:r>
          </a:p>
        </p:txBody>
      </p:sp>
      <p:sp>
        <p:nvSpPr>
          <p:cNvPr id="4" name="Content Placeholder 2"/>
          <p:cNvSpPr txBox="1">
            <a:spLocks/>
          </p:cNvSpPr>
          <p:nvPr/>
        </p:nvSpPr>
        <p:spPr>
          <a:xfrm>
            <a:off x="739775" y="1506569"/>
            <a:ext cx="7662864" cy="1513210"/>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r>
              <a:rPr lang="en-US" dirty="0"/>
              <a:t>In each channel </a:t>
            </a:r>
            <a:r>
              <a:rPr lang="en-US" dirty="0" err="1"/>
              <a:t>Ztautau</a:t>
            </a:r>
            <a:r>
              <a:rPr lang="en-US" dirty="0"/>
              <a:t> is a major background  This is modeled in Data.</a:t>
            </a:r>
          </a:p>
        </p:txBody>
      </p:sp>
      <p:pic>
        <p:nvPicPr>
          <p:cNvPr id="10" name="Picture 9"/>
          <p:cNvPicPr>
            <a:picLocks noChangeAspect="1"/>
          </p:cNvPicPr>
          <p:nvPr/>
        </p:nvPicPr>
        <p:blipFill rotWithShape="1">
          <a:blip r:embed="rId2"/>
          <a:srcRect t="15843" b="4938"/>
          <a:stretch/>
        </p:blipFill>
        <p:spPr>
          <a:xfrm>
            <a:off x="76200" y="1425223"/>
            <a:ext cx="8968154" cy="5432777"/>
          </a:xfrm>
          <a:prstGeom prst="rect">
            <a:avLst/>
          </a:prstGeom>
        </p:spPr>
      </p:pic>
      <p:sp>
        <p:nvSpPr>
          <p:cNvPr id="11" name="Rectangle 10"/>
          <p:cNvSpPr/>
          <p:nvPr/>
        </p:nvSpPr>
        <p:spPr>
          <a:xfrm>
            <a:off x="7944556" y="6356350"/>
            <a:ext cx="352777" cy="3651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LancasterLogo.tiff"/>
          <p:cNvPicPr>
            <a:picLocks noChangeAspect="1"/>
          </p:cNvPicPr>
          <p:nvPr/>
        </p:nvPicPr>
        <p:blipFill rotWithShape="1">
          <a:blip r:embed="rId3">
            <a:extLst>
              <a:ext uri="{28A0092B-C50C-407E-A947-70E740481C1C}">
                <a14:useLocalDpi xmlns:a14="http://schemas.microsoft.com/office/drawing/2010/main" val="0"/>
              </a:ext>
            </a:extLst>
          </a:blip>
          <a:srcRect t="61075" r="36096"/>
          <a:stretch/>
        </p:blipFill>
        <p:spPr>
          <a:xfrm>
            <a:off x="6827738" y="5791999"/>
            <a:ext cx="2186544" cy="924890"/>
          </a:xfrm>
          <a:prstGeom prst="rect">
            <a:avLst/>
          </a:prstGeom>
        </p:spPr>
      </p:pic>
    </p:spTree>
    <p:extLst>
      <p:ext uri="{BB962C8B-B14F-4D97-AF65-F5344CB8AC3E}">
        <p14:creationId xmlns:p14="http://schemas.microsoft.com/office/powerpoint/2010/main" val="2344892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667148-CA6D-1041-8932-18DD434BB55D}" type="slidenum">
              <a:rPr lang="en-US" smtClean="0"/>
              <a:t>35</a:t>
            </a:fld>
            <a:endParaRPr lang="en-US"/>
          </a:p>
        </p:txBody>
      </p:sp>
      <p:sp>
        <p:nvSpPr>
          <p:cNvPr id="3" name="Title 1"/>
          <p:cNvSpPr txBox="1">
            <a:spLocks/>
          </p:cNvSpPr>
          <p:nvPr/>
        </p:nvSpPr>
        <p:spPr>
          <a:xfrm>
            <a:off x="457200" y="189919"/>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a:t>Monte Carlo Samples</a:t>
            </a:r>
          </a:p>
        </p:txBody>
      </p:sp>
      <p:sp>
        <p:nvSpPr>
          <p:cNvPr id="4" name="Rectangle 2"/>
          <p:cNvSpPr txBox="1">
            <a:spLocks noChangeArrowheads="1"/>
          </p:cNvSpPr>
          <p:nvPr/>
        </p:nvSpPr>
        <p:spPr>
          <a:xfrm>
            <a:off x="457199" y="959556"/>
            <a:ext cx="8517467" cy="5441597"/>
          </a:xfrm>
          <a:prstGeom prst="rect">
            <a:avLst/>
          </a:prstGeom>
          <a:ln/>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nSpc>
                <a:spcPct val="80000"/>
              </a:lnSpc>
            </a:pPr>
            <a:r>
              <a:rPr lang="en-US" sz="1200" dirty="0"/>
              <a:t>GGF &amp; VBF:  POWHEG event generator  w/(NLO) QCD calculations. Soft-gluon </a:t>
            </a:r>
            <a:r>
              <a:rPr lang="en-US" sz="1200" dirty="0" err="1"/>
              <a:t>resummation</a:t>
            </a:r>
            <a:r>
              <a:rPr lang="en-US" sz="1200" dirty="0"/>
              <a:t> up to next-to-next-to-leading logarithm order is adopted. The  finite quark-mass effects are taken into account in POWHEG. The </a:t>
            </a:r>
            <a:r>
              <a:rPr lang="en-US" sz="1200" dirty="0" err="1"/>
              <a:t>parton</a:t>
            </a:r>
            <a:r>
              <a:rPr lang="en-US" sz="1200" dirty="0"/>
              <a:t> shower, </a:t>
            </a:r>
            <a:r>
              <a:rPr lang="en-US" sz="1200" dirty="0" err="1"/>
              <a:t>hadronization</a:t>
            </a:r>
            <a:r>
              <a:rPr lang="en-US" sz="1200" dirty="0"/>
              <a:t> and underlying event simulations are provided by PYTHIA. CT10 (PDF)</a:t>
            </a:r>
          </a:p>
          <a:p>
            <a:pPr>
              <a:lnSpc>
                <a:spcPct val="80000"/>
              </a:lnSpc>
            </a:pPr>
            <a:r>
              <a:rPr lang="en-US" sz="1200" dirty="0"/>
              <a:t>VH samples are generated at leading order (LO)  QCD using PYTHIA with the CTEQ6L1 PDF set. </a:t>
            </a:r>
          </a:p>
          <a:p>
            <a:pPr>
              <a:lnSpc>
                <a:spcPct val="80000"/>
              </a:lnSpc>
            </a:pPr>
            <a:r>
              <a:rPr lang="en-US" sz="1200" dirty="0"/>
              <a:t>The signal samples are normalized to cross sections computed at next-to-next-to-leading order (NNLO) QCD calculation and taken from Ref. [9]. </a:t>
            </a:r>
          </a:p>
          <a:p>
            <a:pPr>
              <a:lnSpc>
                <a:spcPct val="80000"/>
              </a:lnSpc>
            </a:pPr>
            <a:r>
              <a:rPr lang="en-US" sz="1200" dirty="0"/>
              <a:t>Background samples:</a:t>
            </a:r>
          </a:p>
          <a:p>
            <a:pPr>
              <a:lnSpc>
                <a:spcPct val="80000"/>
              </a:lnSpc>
            </a:pPr>
            <a:r>
              <a:rPr lang="en-US" sz="1200" dirty="0"/>
              <a:t>Parton shower and </a:t>
            </a:r>
            <a:r>
              <a:rPr lang="en-US" sz="1200" dirty="0" err="1"/>
              <a:t>hadronization</a:t>
            </a:r>
            <a:r>
              <a:rPr lang="en-US" sz="1200" dirty="0"/>
              <a:t>:  HERWIG [30] (with one exception noted below)</a:t>
            </a:r>
          </a:p>
          <a:p>
            <a:pPr>
              <a:lnSpc>
                <a:spcPct val="80000"/>
              </a:lnSpc>
            </a:pPr>
            <a:r>
              <a:rPr lang="en-US" sz="1200" dirty="0"/>
              <a:t>Underlying event: JIMMY. </a:t>
            </a:r>
          </a:p>
          <a:p>
            <a:pPr>
              <a:lnSpc>
                <a:spcPct val="80000"/>
              </a:lnSpc>
            </a:pPr>
            <a:r>
              <a:rPr lang="en-US" sz="1200" i="1" dirty="0"/>
              <a:t>W/</a:t>
            </a:r>
            <a:r>
              <a:rPr lang="en-US" sz="1200" i="1" dirty="0" err="1"/>
              <a:t>Z+jets</a:t>
            </a:r>
            <a:r>
              <a:rPr lang="en-US" sz="1200" i="1" dirty="0"/>
              <a:t> </a:t>
            </a:r>
            <a:r>
              <a:rPr lang="en-US" sz="1200" dirty="0"/>
              <a:t> generated with  ALPGEN.  MLM matching scheme between the hard process  and the </a:t>
            </a:r>
            <a:r>
              <a:rPr lang="en-US" sz="1200" dirty="0" err="1"/>
              <a:t>parton</a:t>
            </a:r>
            <a:r>
              <a:rPr lang="en-US" sz="1200" dirty="0"/>
              <a:t> shower (calculated with LO matrix elements for up to five jets). The </a:t>
            </a:r>
            <a:r>
              <a:rPr lang="en-US" sz="1200" dirty="0" err="1"/>
              <a:t>τlepτhad</a:t>
            </a:r>
            <a:r>
              <a:rPr lang="en-US" sz="1200" dirty="0"/>
              <a:t> channel  uses these samples interfaced with PYTHIA rather than HERWIG.</a:t>
            </a:r>
          </a:p>
          <a:p>
            <a:pPr>
              <a:lnSpc>
                <a:spcPct val="80000"/>
              </a:lnSpc>
            </a:pPr>
            <a:r>
              <a:rPr lang="en-US" sz="1200" dirty="0"/>
              <a:t> </a:t>
            </a:r>
            <a:r>
              <a:rPr lang="en-US" sz="1200" i="1" dirty="0" err="1"/>
              <a:t>ttbar</a:t>
            </a:r>
            <a:r>
              <a:rPr lang="en-US" sz="1200" i="1" dirty="0"/>
              <a:t>  :  </a:t>
            </a:r>
            <a:r>
              <a:rPr lang="en-US" sz="1200" dirty="0"/>
              <a:t> MC@NLO [34] with NLO accuracy. </a:t>
            </a:r>
          </a:p>
          <a:p>
            <a:pPr>
              <a:lnSpc>
                <a:spcPct val="80000"/>
              </a:lnSpc>
            </a:pPr>
            <a:r>
              <a:rPr lang="en-US" sz="1200" dirty="0"/>
              <a:t>Single-top (t/s channel, </a:t>
            </a:r>
            <a:r>
              <a:rPr lang="en-US" sz="1200" i="1" dirty="0" err="1"/>
              <a:t>Wt</a:t>
            </a:r>
            <a:r>
              <a:rPr lang="en-US" sz="1200" i="1" dirty="0"/>
              <a:t>) :  </a:t>
            </a:r>
            <a:r>
              <a:rPr lang="en-US" sz="1200" dirty="0"/>
              <a:t>ACERMC [35]. </a:t>
            </a:r>
          </a:p>
          <a:p>
            <a:pPr>
              <a:lnSpc>
                <a:spcPct val="80000"/>
              </a:lnSpc>
            </a:pPr>
            <a:r>
              <a:rPr lang="en-US" sz="1200" dirty="0"/>
              <a:t>The </a:t>
            </a:r>
            <a:r>
              <a:rPr lang="en-US" sz="1200" dirty="0" err="1"/>
              <a:t>diboson</a:t>
            </a:r>
            <a:r>
              <a:rPr lang="en-US" sz="1200" dirty="0"/>
              <a:t> (WW, </a:t>
            </a:r>
            <a:r>
              <a:rPr lang="en-US" sz="1200" i="1" dirty="0"/>
              <a:t>WZ, ZZ) </a:t>
            </a:r>
            <a:r>
              <a:rPr lang="en-US" sz="1200" dirty="0"/>
              <a:t>MC samples are generated using HERWIG for the </a:t>
            </a:r>
            <a:r>
              <a:rPr lang="en-US" sz="1200" dirty="0" err="1"/>
              <a:t>τlepτlep</a:t>
            </a:r>
            <a:r>
              <a:rPr lang="en-US" sz="1200" dirty="0"/>
              <a:t> channel. In the </a:t>
            </a:r>
            <a:r>
              <a:rPr lang="en-US" sz="1200" dirty="0" err="1"/>
              <a:t>τhad</a:t>
            </a:r>
            <a:r>
              <a:rPr lang="en-US" sz="1200" dirty="0"/>
              <a:t> </a:t>
            </a:r>
            <a:r>
              <a:rPr lang="en-US" sz="1200" dirty="0" err="1"/>
              <a:t>τhad</a:t>
            </a:r>
            <a:r>
              <a:rPr lang="en-US" sz="1200" dirty="0"/>
              <a:t> and </a:t>
            </a:r>
            <a:r>
              <a:rPr lang="en-US" sz="1200" dirty="0" err="1"/>
              <a:t>τlep</a:t>
            </a:r>
            <a:r>
              <a:rPr lang="en-US" sz="1200" dirty="0"/>
              <a:t> </a:t>
            </a:r>
            <a:r>
              <a:rPr lang="en-US" sz="1200" dirty="0" err="1"/>
              <a:t>τhad</a:t>
            </a:r>
            <a:r>
              <a:rPr lang="en-US" sz="1200" dirty="0"/>
              <a:t> channels, HERWIG is used for the </a:t>
            </a:r>
            <a:r>
              <a:rPr lang="en-US" sz="1200" i="1" dirty="0"/>
              <a:t>W Z </a:t>
            </a:r>
            <a:r>
              <a:rPr lang="en-US" sz="1200" dirty="0"/>
              <a:t>and </a:t>
            </a:r>
            <a:r>
              <a:rPr lang="en-US" sz="1200" i="1" dirty="0"/>
              <a:t>Z Z </a:t>
            </a:r>
            <a:r>
              <a:rPr lang="en-US" sz="1200" dirty="0"/>
              <a:t>samples, while the </a:t>
            </a:r>
            <a:r>
              <a:rPr lang="en-US" sz="1200" i="1" dirty="0"/>
              <a:t>W W </a:t>
            </a:r>
            <a:r>
              <a:rPr lang="en-US" sz="1200" dirty="0"/>
              <a:t>sample is obtained using ALPGEN interfaced to HERWIG. The loop-induced </a:t>
            </a:r>
            <a:r>
              <a:rPr lang="en-US" sz="1200" dirty="0" err="1"/>
              <a:t>gg</a:t>
            </a:r>
            <a:r>
              <a:rPr lang="en-US" sz="1200" dirty="0"/>
              <a:t> → </a:t>
            </a:r>
            <a:r>
              <a:rPr lang="en-US" sz="1200" i="1" dirty="0"/>
              <a:t>WW </a:t>
            </a:r>
            <a:r>
              <a:rPr lang="en-US" sz="1200" dirty="0"/>
              <a:t>processes are generated using gg2WW [36]. The PDF set used with the ACERMC, ALPGEN and HERWIG event generators is   CTEQ6L1, while CT10 is used for the generation of events with MC@NLO and gg2WW.   TAUOLA [37] and PHOTOS [38] perform the </a:t>
            </a:r>
            <a:r>
              <a:rPr lang="en-US" sz="1200" dirty="0" err="1"/>
              <a:t>τ</a:t>
            </a:r>
            <a:r>
              <a:rPr lang="en-US" sz="1200" dirty="0"/>
              <a:t> decay and additional photon radiation from charged  leptons, respectively, for all samples described. The normalization for these backgrounds is either estimated from data control regions, as described in Section 9, or NLO cross sections are used. </a:t>
            </a:r>
          </a:p>
          <a:p>
            <a:pPr marL="349250" lvl="1" indent="0">
              <a:buNone/>
            </a:pPr>
            <a:endParaRPr lang="en-US" sz="1200" dirty="0"/>
          </a:p>
        </p:txBody>
      </p:sp>
    </p:spTree>
    <p:extLst>
      <p:ext uri="{BB962C8B-B14F-4D97-AF65-F5344CB8AC3E}">
        <p14:creationId xmlns:p14="http://schemas.microsoft.com/office/powerpoint/2010/main" val="18749342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284639" y="4146937"/>
            <a:ext cx="2286000" cy="2294725"/>
          </a:xfrm>
          <a:prstGeom prst="rect">
            <a:avLst/>
          </a:prstGeom>
        </p:spPr>
      </p:pic>
      <p:sp>
        <p:nvSpPr>
          <p:cNvPr id="2" name="Slide Number Placeholder 1"/>
          <p:cNvSpPr>
            <a:spLocks noGrp="1"/>
          </p:cNvSpPr>
          <p:nvPr>
            <p:ph type="sldNum" sz="quarter" idx="12"/>
          </p:nvPr>
        </p:nvSpPr>
        <p:spPr/>
        <p:txBody>
          <a:bodyPr/>
          <a:lstStyle/>
          <a:p>
            <a:fld id="{06667148-CA6D-1041-8932-18DD434BB55D}" type="slidenum">
              <a:rPr lang="en-US" smtClean="0"/>
              <a:t>36</a:t>
            </a:fld>
            <a:endParaRPr lang="en-US"/>
          </a:p>
        </p:txBody>
      </p:sp>
      <p:sp>
        <p:nvSpPr>
          <p:cNvPr id="3" name="Title 1"/>
          <p:cNvSpPr txBox="1">
            <a:spLocks/>
          </p:cNvSpPr>
          <p:nvPr/>
        </p:nvSpPr>
        <p:spPr>
          <a:xfrm>
            <a:off x="457200" y="0"/>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a:t>H</a:t>
            </a:r>
            <a:r>
              <a:rPr lang="en-US" b="1"/>
              <a:t>→ττ</a:t>
            </a:r>
            <a:r>
              <a:rPr lang="en-US"/>
              <a:t> Analysis Strategy</a:t>
            </a:r>
            <a:endParaRPr lang="en-US" dirty="0"/>
          </a:p>
        </p:txBody>
      </p:sp>
      <p:sp>
        <p:nvSpPr>
          <p:cNvPr id="4" name="Content Placeholder 2"/>
          <p:cNvSpPr txBox="1">
            <a:spLocks/>
          </p:cNvSpPr>
          <p:nvPr/>
        </p:nvSpPr>
        <p:spPr>
          <a:xfrm>
            <a:off x="724580" y="1185333"/>
            <a:ext cx="7662864" cy="3751263"/>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r>
              <a:rPr lang="en-US"/>
              <a:t>Htautau is primarily sensitive to the VectorBosonFusion and Gluon-fusion production modes.  To take advantage of the two production signatures, we divide events into two categories: More-VBF-like, More-GFF-like, for each tau-decay channel.</a:t>
            </a:r>
          </a:p>
          <a:p>
            <a:r>
              <a:rPr lang="en-US"/>
              <a:t>Train events separately for the two categories and three tau channels.</a:t>
            </a:r>
            <a:endParaRPr lang="en-US" dirty="0"/>
          </a:p>
        </p:txBody>
      </p:sp>
      <p:pic>
        <p:nvPicPr>
          <p:cNvPr id="5" name="Picture 4"/>
          <p:cNvPicPr>
            <a:picLocks noChangeAspect="1"/>
          </p:cNvPicPr>
          <p:nvPr/>
        </p:nvPicPr>
        <p:blipFill>
          <a:blip r:embed="rId3"/>
          <a:stretch>
            <a:fillRect/>
          </a:stretch>
        </p:blipFill>
        <p:spPr>
          <a:xfrm>
            <a:off x="5551637" y="4153979"/>
            <a:ext cx="2286000" cy="2260023"/>
          </a:xfrm>
          <a:prstGeom prst="rect">
            <a:avLst/>
          </a:prstGeom>
        </p:spPr>
      </p:pic>
      <p:sp>
        <p:nvSpPr>
          <p:cNvPr id="6" name="TextBox 5"/>
          <p:cNvSpPr txBox="1"/>
          <p:nvPr/>
        </p:nvSpPr>
        <p:spPr>
          <a:xfrm>
            <a:off x="5417582" y="6259114"/>
            <a:ext cx="2062208" cy="369332"/>
          </a:xfrm>
          <a:prstGeom prst="rect">
            <a:avLst/>
          </a:prstGeom>
          <a:noFill/>
        </p:spPr>
        <p:txBody>
          <a:bodyPr wrap="none" rtlCol="0">
            <a:spAutoFit/>
          </a:bodyPr>
          <a:lstStyle/>
          <a:p>
            <a:r>
              <a:rPr lang="en-US" b="1" dirty="0"/>
              <a:t>Much Higher Rate</a:t>
            </a:r>
          </a:p>
        </p:txBody>
      </p:sp>
      <p:sp>
        <p:nvSpPr>
          <p:cNvPr id="7" name="TextBox 6"/>
          <p:cNvSpPr txBox="1"/>
          <p:nvPr/>
        </p:nvSpPr>
        <p:spPr>
          <a:xfrm>
            <a:off x="1304721" y="6206935"/>
            <a:ext cx="2650899" cy="369332"/>
          </a:xfrm>
          <a:prstGeom prst="rect">
            <a:avLst/>
          </a:prstGeom>
          <a:noFill/>
        </p:spPr>
        <p:txBody>
          <a:bodyPr wrap="none" rtlCol="0">
            <a:spAutoFit/>
          </a:bodyPr>
          <a:lstStyle/>
          <a:p>
            <a:r>
              <a:rPr lang="en-US" b="1" dirty="0"/>
              <a:t>Much Cleaner Signature</a:t>
            </a:r>
          </a:p>
        </p:txBody>
      </p:sp>
      <p:sp>
        <p:nvSpPr>
          <p:cNvPr id="8" name="Oval 7"/>
          <p:cNvSpPr/>
          <p:nvPr/>
        </p:nvSpPr>
        <p:spPr>
          <a:xfrm>
            <a:off x="2865568" y="4188707"/>
            <a:ext cx="385077" cy="36688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905080" y="5925045"/>
            <a:ext cx="385077" cy="36688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165979" y="4427374"/>
            <a:ext cx="1573944" cy="369332"/>
          </a:xfrm>
          <a:prstGeom prst="rect">
            <a:avLst/>
          </a:prstGeom>
          <a:noFill/>
        </p:spPr>
        <p:txBody>
          <a:bodyPr wrap="none" rtlCol="0">
            <a:spAutoFit/>
          </a:bodyPr>
          <a:lstStyle/>
          <a:p>
            <a:r>
              <a:rPr lang="en-US" b="1" i="1" dirty="0">
                <a:solidFill>
                  <a:schemeClr val="accent1"/>
                </a:solidFill>
              </a:rPr>
              <a:t>2 forward jets</a:t>
            </a:r>
          </a:p>
        </p:txBody>
      </p:sp>
    </p:spTree>
    <p:extLst>
      <p:ext uri="{BB962C8B-B14F-4D97-AF65-F5344CB8AC3E}">
        <p14:creationId xmlns:p14="http://schemas.microsoft.com/office/powerpoint/2010/main" val="31048142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667148-CA6D-1041-8932-18DD434BB55D}" type="slidenum">
              <a:rPr lang="en-US" smtClean="0"/>
              <a:t>37</a:t>
            </a:fld>
            <a:endParaRPr lang="en-US"/>
          </a:p>
        </p:txBody>
      </p:sp>
      <p:pic>
        <p:nvPicPr>
          <p:cNvPr id="3" name="Picture 2"/>
          <p:cNvPicPr>
            <a:picLocks noChangeAspect="1"/>
          </p:cNvPicPr>
          <p:nvPr/>
        </p:nvPicPr>
        <p:blipFill>
          <a:blip r:embed="rId2"/>
          <a:stretch>
            <a:fillRect/>
          </a:stretch>
        </p:blipFill>
        <p:spPr>
          <a:xfrm>
            <a:off x="0" y="1485900"/>
            <a:ext cx="9144000" cy="3866678"/>
          </a:xfrm>
          <a:prstGeom prst="rect">
            <a:avLst/>
          </a:prstGeom>
        </p:spPr>
      </p:pic>
    </p:spTree>
    <p:extLst>
      <p:ext uri="{BB962C8B-B14F-4D97-AF65-F5344CB8AC3E}">
        <p14:creationId xmlns:p14="http://schemas.microsoft.com/office/powerpoint/2010/main" val="34466768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Yields in the Highest BDT Bins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09852202"/>
              </p:ext>
            </p:extLst>
          </p:nvPr>
        </p:nvGraphicFramePr>
        <p:xfrm>
          <a:off x="84666" y="3511868"/>
          <a:ext cx="8946443" cy="1483360"/>
        </p:xfrm>
        <a:graphic>
          <a:graphicData uri="http://schemas.openxmlformats.org/drawingml/2006/table">
            <a:tbl>
              <a:tblPr firstRow="1" bandRow="1">
                <a:tableStyleId>{5C22544A-7EE6-4342-B048-85BDC9FD1C3A}</a:tableStyleId>
              </a:tblPr>
              <a:tblGrid>
                <a:gridCol w="1986489">
                  <a:extLst>
                    <a:ext uri="{9D8B030D-6E8A-4147-A177-3AD203B41FA5}">
                      <a16:colId xmlns:a16="http://schemas.microsoft.com/office/drawing/2014/main" val="20000"/>
                    </a:ext>
                  </a:extLst>
                </a:gridCol>
                <a:gridCol w="2319985">
                  <a:extLst>
                    <a:ext uri="{9D8B030D-6E8A-4147-A177-3AD203B41FA5}">
                      <a16:colId xmlns:a16="http://schemas.microsoft.com/office/drawing/2014/main" val="20001"/>
                    </a:ext>
                  </a:extLst>
                </a:gridCol>
                <a:gridCol w="2403358">
                  <a:extLst>
                    <a:ext uri="{9D8B030D-6E8A-4147-A177-3AD203B41FA5}">
                      <a16:colId xmlns:a16="http://schemas.microsoft.com/office/drawing/2014/main" val="20002"/>
                    </a:ext>
                  </a:extLst>
                </a:gridCol>
                <a:gridCol w="2236611">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r>
                        <a:rPr lang="en-US" dirty="0"/>
                        <a:t>Lepton</a:t>
                      </a:r>
                      <a:r>
                        <a:rPr lang="en-US" baseline="0" dirty="0"/>
                        <a:t> Lepton</a:t>
                      </a:r>
                      <a:endParaRPr lang="en-US" dirty="0"/>
                    </a:p>
                  </a:txBody>
                  <a:tcPr/>
                </a:tc>
                <a:tc>
                  <a:txBody>
                    <a:bodyPr/>
                    <a:lstStyle/>
                    <a:p>
                      <a:r>
                        <a:rPr lang="en-US" dirty="0"/>
                        <a:t>Lepton Hadron</a:t>
                      </a:r>
                    </a:p>
                  </a:txBody>
                  <a:tcPr/>
                </a:tc>
                <a:tc>
                  <a:txBody>
                    <a:bodyPr/>
                    <a:lstStyle/>
                    <a:p>
                      <a:r>
                        <a:rPr lang="en-US" dirty="0"/>
                        <a:t>Hadron Hadron</a:t>
                      </a:r>
                    </a:p>
                  </a:txBody>
                  <a:tcPr/>
                </a:tc>
                <a:extLst>
                  <a:ext uri="{0D108BD9-81ED-4DB2-BD59-A6C34878D82A}">
                    <a16:rowId xmlns:a16="http://schemas.microsoft.com/office/drawing/2014/main" val="10000"/>
                  </a:ext>
                </a:extLst>
              </a:tr>
              <a:tr h="370840">
                <a:tc>
                  <a:txBody>
                    <a:bodyPr/>
                    <a:lstStyle/>
                    <a:p>
                      <a:endParaRPr lang="en-US" dirty="0"/>
                    </a:p>
                  </a:txBody>
                  <a:tcPr/>
                </a:tc>
                <a:tc>
                  <a:txBody>
                    <a:bodyPr/>
                    <a:lstStyle/>
                    <a:p>
                      <a:pPr algn="ctr"/>
                      <a:r>
                        <a:rPr lang="en-US" dirty="0"/>
                        <a:t>Sig/</a:t>
                      </a:r>
                      <a:r>
                        <a:rPr lang="en-US" dirty="0" err="1"/>
                        <a:t>Bkgd</a:t>
                      </a:r>
                      <a:r>
                        <a:rPr lang="en-US" dirty="0"/>
                        <a:t>/Data</a:t>
                      </a:r>
                    </a:p>
                  </a:txBody>
                  <a:tcPr/>
                </a:tc>
                <a:tc>
                  <a:txBody>
                    <a:bodyPr/>
                    <a:lstStyle/>
                    <a:p>
                      <a:pPr algn="ctr"/>
                      <a:r>
                        <a:rPr lang="en-US" dirty="0"/>
                        <a:t>S/B/D</a:t>
                      </a:r>
                    </a:p>
                  </a:txBody>
                  <a:tcPr/>
                </a:tc>
                <a:tc>
                  <a:txBody>
                    <a:bodyPr/>
                    <a:lstStyle/>
                    <a:p>
                      <a:pPr algn="ctr"/>
                      <a:r>
                        <a:rPr lang="en-US" dirty="0"/>
                        <a:t>S/B/D</a:t>
                      </a:r>
                    </a:p>
                  </a:txBody>
                  <a:tcPr/>
                </a:tc>
                <a:extLst>
                  <a:ext uri="{0D108BD9-81ED-4DB2-BD59-A6C34878D82A}">
                    <a16:rowId xmlns:a16="http://schemas.microsoft.com/office/drawing/2014/main" val="10001"/>
                  </a:ext>
                </a:extLst>
              </a:tr>
              <a:tr h="370840">
                <a:tc>
                  <a:txBody>
                    <a:bodyPr/>
                    <a:lstStyle/>
                    <a:p>
                      <a:r>
                        <a:rPr lang="en-US" dirty="0"/>
                        <a:t>VBF Category</a:t>
                      </a:r>
                    </a:p>
                  </a:txBody>
                  <a:tcPr/>
                </a:tc>
                <a:tc>
                  <a:txBody>
                    <a:bodyPr/>
                    <a:lstStyle/>
                    <a:p>
                      <a:r>
                        <a:rPr lang="en-US" dirty="0"/>
                        <a:t>5.7</a:t>
                      </a:r>
                      <a:r>
                        <a:rPr lang="en-US" sz="1400" dirty="0"/>
                        <a:t>±1.7</a:t>
                      </a:r>
                      <a:r>
                        <a:rPr lang="en-US" dirty="0"/>
                        <a:t>/ 13.5</a:t>
                      </a:r>
                      <a:r>
                        <a:rPr lang="en-US" sz="1400" dirty="0"/>
                        <a:t>±2.4</a:t>
                      </a:r>
                      <a:r>
                        <a:rPr lang="en-US" dirty="0"/>
                        <a:t>/</a:t>
                      </a:r>
                      <a:r>
                        <a:rPr lang="en-US" baseline="0" dirty="0"/>
                        <a:t> 19</a:t>
                      </a:r>
                      <a:endParaRPr lang="en-US" dirty="0"/>
                    </a:p>
                  </a:txBody>
                  <a:tcPr/>
                </a:tc>
                <a:tc>
                  <a:txBody>
                    <a:bodyPr/>
                    <a:lstStyle/>
                    <a:p>
                      <a:r>
                        <a:rPr lang="en-US" dirty="0"/>
                        <a:t>8.7</a:t>
                      </a:r>
                      <a:r>
                        <a:rPr lang="en-US" sz="1400" dirty="0"/>
                        <a:t>±2.4</a:t>
                      </a:r>
                      <a:r>
                        <a:rPr lang="en-US" dirty="0"/>
                        <a:t>/ 8.7</a:t>
                      </a:r>
                      <a:r>
                        <a:rPr lang="en-US" sz="1400" dirty="0"/>
                        <a:t>±2.5</a:t>
                      </a:r>
                      <a:r>
                        <a:rPr lang="en-US" dirty="0"/>
                        <a:t>/ 18</a:t>
                      </a:r>
                    </a:p>
                  </a:txBody>
                  <a:tcPr/>
                </a:tc>
                <a:tc>
                  <a:txBody>
                    <a:bodyPr/>
                    <a:lstStyle/>
                    <a:p>
                      <a:r>
                        <a:rPr lang="en-US" dirty="0"/>
                        <a:t>8.0</a:t>
                      </a:r>
                      <a:r>
                        <a:rPr lang="en-US" sz="1400" dirty="0"/>
                        <a:t>±2.2</a:t>
                      </a:r>
                      <a:r>
                        <a:rPr lang="en-US" dirty="0"/>
                        <a:t>/ 11.8</a:t>
                      </a:r>
                      <a:r>
                        <a:rPr lang="en-US" sz="1400" dirty="0"/>
                        <a:t>±2.6</a:t>
                      </a:r>
                      <a:r>
                        <a:rPr lang="en-US" dirty="0"/>
                        <a:t>/ 19</a:t>
                      </a:r>
                    </a:p>
                  </a:txBody>
                  <a:tcPr/>
                </a:tc>
                <a:extLst>
                  <a:ext uri="{0D108BD9-81ED-4DB2-BD59-A6C34878D82A}">
                    <a16:rowId xmlns:a16="http://schemas.microsoft.com/office/drawing/2014/main" val="10002"/>
                  </a:ext>
                </a:extLst>
              </a:tr>
              <a:tr h="370840">
                <a:tc>
                  <a:txBody>
                    <a:bodyPr/>
                    <a:lstStyle/>
                    <a:p>
                      <a:r>
                        <a:rPr lang="en-US" dirty="0"/>
                        <a:t>Boosted Category</a:t>
                      </a:r>
                    </a:p>
                  </a:txBody>
                  <a:tcPr/>
                </a:tc>
                <a:tc>
                  <a:txBody>
                    <a:bodyPr/>
                    <a:lstStyle/>
                    <a:p>
                      <a:r>
                        <a:rPr lang="en-US" dirty="0"/>
                        <a:t>2.6</a:t>
                      </a:r>
                      <a:r>
                        <a:rPr lang="en-US" sz="1400" dirty="0"/>
                        <a:t>±0.8</a:t>
                      </a:r>
                      <a:r>
                        <a:rPr lang="en-US" dirty="0"/>
                        <a:t>/ 20.2±</a:t>
                      </a:r>
                      <a:r>
                        <a:rPr lang="en-US" sz="1400" dirty="0"/>
                        <a:t>1.8</a:t>
                      </a:r>
                      <a:r>
                        <a:rPr lang="en-US" dirty="0"/>
                        <a:t>/ 20 </a:t>
                      </a:r>
                    </a:p>
                  </a:txBody>
                  <a:tcPr/>
                </a:tc>
                <a:tc>
                  <a:txBody>
                    <a:bodyPr/>
                    <a:lstStyle/>
                    <a:p>
                      <a:r>
                        <a:rPr lang="en-US" dirty="0"/>
                        <a:t>8.0</a:t>
                      </a:r>
                      <a:r>
                        <a:rPr lang="en-US" sz="1400" dirty="0"/>
                        <a:t>±2.5 </a:t>
                      </a:r>
                      <a:r>
                        <a:rPr lang="en-US" dirty="0"/>
                        <a:t>/ 32</a:t>
                      </a:r>
                      <a:r>
                        <a:rPr lang="en-US" sz="1400" dirty="0"/>
                        <a:t>±4</a:t>
                      </a:r>
                      <a:r>
                        <a:rPr lang="en-US" dirty="0"/>
                        <a:t>/ 34</a:t>
                      </a:r>
                    </a:p>
                  </a:txBody>
                  <a:tcPr/>
                </a:tc>
                <a:tc>
                  <a:txBody>
                    <a:bodyPr/>
                    <a:lstStyle/>
                    <a:p>
                      <a:r>
                        <a:rPr lang="en-US" dirty="0"/>
                        <a:t>3.6</a:t>
                      </a:r>
                      <a:r>
                        <a:rPr lang="en-US" sz="1400" dirty="0"/>
                        <a:t>±1.1</a:t>
                      </a:r>
                      <a:r>
                        <a:rPr lang="en-US" dirty="0"/>
                        <a:t>/ 11.2</a:t>
                      </a:r>
                      <a:r>
                        <a:rPr lang="en-US" sz="1400" dirty="0"/>
                        <a:t>±1.9</a:t>
                      </a:r>
                      <a:r>
                        <a:rPr lang="en-US" dirty="0"/>
                        <a:t>/ 15</a:t>
                      </a:r>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p:txBody>
          <a:bodyPr/>
          <a:lstStyle/>
          <a:p>
            <a:fld id="{06667148-CA6D-1041-8932-18DD434BB55D}" type="slidenum">
              <a:rPr lang="en-US" smtClean="0"/>
              <a:t>38</a:t>
            </a:fld>
            <a:endParaRPr lang="en-US"/>
          </a:p>
        </p:txBody>
      </p:sp>
      <p:sp>
        <p:nvSpPr>
          <p:cNvPr id="6" name="Content Placeholder 2"/>
          <p:cNvSpPr txBox="1">
            <a:spLocks/>
          </p:cNvSpPr>
          <p:nvPr/>
        </p:nvSpPr>
        <p:spPr>
          <a:xfrm>
            <a:off x="556332" y="2511777"/>
            <a:ext cx="8130468" cy="1000091"/>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r>
              <a:rPr lang="en-US" dirty="0"/>
              <a:t>Predicted Signal and Background yields and final Data yields for the highest BDT bin in each channel and category:</a:t>
            </a:r>
            <a:endParaRPr lang="en-US" b="1" dirty="0"/>
          </a:p>
        </p:txBody>
      </p:sp>
    </p:spTree>
    <p:extLst>
      <p:ext uri="{BB962C8B-B14F-4D97-AF65-F5344CB8AC3E}">
        <p14:creationId xmlns:p14="http://schemas.microsoft.com/office/powerpoint/2010/main" val="3342957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667148-CA6D-1041-8932-18DD434BB55D}" type="slidenum">
              <a:rPr lang="en-US" smtClean="0"/>
              <a:t>39</a:t>
            </a:fld>
            <a:endParaRPr lang="en-US"/>
          </a:p>
        </p:txBody>
      </p:sp>
      <p:sp>
        <p:nvSpPr>
          <p:cNvPr id="3" name="Content Placeholder 2"/>
          <p:cNvSpPr txBox="1">
            <a:spLocks/>
          </p:cNvSpPr>
          <p:nvPr/>
        </p:nvSpPr>
        <p:spPr>
          <a:xfrm>
            <a:off x="739775" y="1224346"/>
            <a:ext cx="7662864" cy="650969"/>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r>
              <a:rPr lang="en-US" dirty="0"/>
              <a:t>Sub Categories with in each channel are created based on signal kinematics</a:t>
            </a:r>
          </a:p>
        </p:txBody>
      </p:sp>
      <p:sp>
        <p:nvSpPr>
          <p:cNvPr id="4" name="Title 1"/>
          <p:cNvSpPr txBox="1">
            <a:spLocks/>
          </p:cNvSpPr>
          <p:nvPr/>
        </p:nvSpPr>
        <p:spPr>
          <a:xfrm>
            <a:off x="457200" y="6475"/>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a:t>Signal Region Categories</a:t>
            </a:r>
          </a:p>
        </p:txBody>
      </p:sp>
      <p:pic>
        <p:nvPicPr>
          <p:cNvPr id="6" name="Picture 5"/>
          <p:cNvPicPr>
            <a:picLocks noChangeAspect="1"/>
          </p:cNvPicPr>
          <p:nvPr/>
        </p:nvPicPr>
        <p:blipFill>
          <a:blip r:embed="rId2"/>
          <a:stretch>
            <a:fillRect/>
          </a:stretch>
        </p:blipFill>
        <p:spPr>
          <a:xfrm>
            <a:off x="739775" y="2016426"/>
            <a:ext cx="2857500" cy="2616200"/>
          </a:xfrm>
          <a:prstGeom prst="rect">
            <a:avLst/>
          </a:prstGeom>
        </p:spPr>
      </p:pic>
      <p:pic>
        <p:nvPicPr>
          <p:cNvPr id="7" name="Picture 6"/>
          <p:cNvPicPr>
            <a:picLocks noChangeAspect="1"/>
          </p:cNvPicPr>
          <p:nvPr/>
        </p:nvPicPr>
        <p:blipFill>
          <a:blip r:embed="rId3"/>
          <a:stretch>
            <a:fillRect/>
          </a:stretch>
        </p:blipFill>
        <p:spPr>
          <a:xfrm>
            <a:off x="4838700" y="2041826"/>
            <a:ext cx="2971800" cy="2590800"/>
          </a:xfrm>
          <a:prstGeom prst="rect">
            <a:avLst/>
          </a:prstGeom>
        </p:spPr>
      </p:pic>
      <p:sp>
        <p:nvSpPr>
          <p:cNvPr id="8" name="TextBox 7"/>
          <p:cNvSpPr txBox="1"/>
          <p:nvPr/>
        </p:nvSpPr>
        <p:spPr>
          <a:xfrm>
            <a:off x="1030111" y="4578625"/>
            <a:ext cx="2261143" cy="369332"/>
          </a:xfrm>
          <a:prstGeom prst="rect">
            <a:avLst/>
          </a:prstGeom>
          <a:noFill/>
        </p:spPr>
        <p:txBody>
          <a:bodyPr wrap="none" rtlCol="0">
            <a:spAutoFit/>
          </a:bodyPr>
          <a:lstStyle/>
          <a:p>
            <a:r>
              <a:rPr lang="en-US" dirty="0"/>
              <a:t>Forward jet signature</a:t>
            </a:r>
          </a:p>
        </p:txBody>
      </p:sp>
      <p:sp>
        <p:nvSpPr>
          <p:cNvPr id="9" name="TextBox 8"/>
          <p:cNvSpPr txBox="1"/>
          <p:nvPr/>
        </p:nvSpPr>
        <p:spPr>
          <a:xfrm>
            <a:off x="5037667" y="4632626"/>
            <a:ext cx="2645714" cy="369332"/>
          </a:xfrm>
          <a:prstGeom prst="rect">
            <a:avLst/>
          </a:prstGeom>
          <a:noFill/>
        </p:spPr>
        <p:txBody>
          <a:bodyPr wrap="none" rtlCol="0">
            <a:spAutoFit/>
          </a:bodyPr>
          <a:lstStyle/>
          <a:p>
            <a:r>
              <a:rPr lang="en-US" dirty="0"/>
              <a:t>Largest production mode</a:t>
            </a:r>
          </a:p>
        </p:txBody>
      </p:sp>
      <p:sp>
        <p:nvSpPr>
          <p:cNvPr id="10" name="Content Placeholder 2"/>
          <p:cNvSpPr txBox="1">
            <a:spLocks/>
          </p:cNvSpPr>
          <p:nvPr/>
        </p:nvSpPr>
        <p:spPr>
          <a:xfrm>
            <a:off x="595841" y="5182460"/>
            <a:ext cx="8209492" cy="650969"/>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r>
              <a:rPr lang="en-US" dirty="0"/>
              <a:t>Events in each channel are split into a “</a:t>
            </a:r>
            <a:r>
              <a:rPr lang="en-US" b="1" dirty="0"/>
              <a:t>VBF</a:t>
            </a:r>
            <a:r>
              <a:rPr lang="en-US" dirty="0"/>
              <a:t>” and “</a:t>
            </a:r>
            <a:r>
              <a:rPr lang="en-US" b="1" dirty="0"/>
              <a:t>Boosted</a:t>
            </a:r>
            <a:r>
              <a:rPr lang="en-US" dirty="0"/>
              <a:t>” categories.   The VBF category requires 2 separated forward jets.  The Boosted category requires </a:t>
            </a:r>
            <a:r>
              <a:rPr lang="en-US" dirty="0" err="1"/>
              <a:t>pT</a:t>
            </a:r>
            <a:r>
              <a:rPr lang="en-US" baseline="-25000" dirty="0" err="1"/>
              <a:t>Higgs</a:t>
            </a:r>
            <a:r>
              <a:rPr lang="en-US" dirty="0"/>
              <a:t> &gt; 100 </a:t>
            </a:r>
            <a:r>
              <a:rPr lang="en-US" dirty="0" err="1"/>
              <a:t>GeV</a:t>
            </a:r>
            <a:r>
              <a:rPr lang="en-US" dirty="0"/>
              <a:t>.  Separate BDTs are trained for the two categories.</a:t>
            </a:r>
          </a:p>
        </p:txBody>
      </p:sp>
    </p:spTree>
    <p:extLst>
      <p:ext uri="{BB962C8B-B14F-4D97-AF65-F5344CB8AC3E}">
        <p14:creationId xmlns:p14="http://schemas.microsoft.com/office/powerpoint/2010/main" val="3122815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567537" y="5142089"/>
            <a:ext cx="3512435" cy="1715911"/>
          </a:xfrm>
          <a:prstGeom prst="rect">
            <a:avLst/>
          </a:prstGeom>
        </p:spPr>
      </p:pic>
      <p:sp>
        <p:nvSpPr>
          <p:cNvPr id="2" name="Title 1"/>
          <p:cNvSpPr>
            <a:spLocks noGrp="1"/>
          </p:cNvSpPr>
          <p:nvPr>
            <p:ph type="title"/>
          </p:nvPr>
        </p:nvSpPr>
        <p:spPr/>
        <p:txBody>
          <a:bodyPr/>
          <a:lstStyle/>
          <a:p>
            <a:r>
              <a:rPr lang="en-US" dirty="0"/>
              <a:t>H</a:t>
            </a:r>
            <a:r>
              <a:rPr lang="en-US" b="1" dirty="0"/>
              <a:t>→ττ</a:t>
            </a:r>
            <a:r>
              <a:rPr lang="en-US" dirty="0"/>
              <a:t> at ATLAS</a:t>
            </a:r>
          </a:p>
        </p:txBody>
      </p:sp>
      <p:sp>
        <p:nvSpPr>
          <p:cNvPr id="3" name="Content Placeholder 2"/>
          <p:cNvSpPr>
            <a:spLocks noGrp="1"/>
          </p:cNvSpPr>
          <p:nvPr>
            <p:ph idx="1"/>
          </p:nvPr>
        </p:nvSpPr>
        <p:spPr>
          <a:xfrm>
            <a:off x="739775" y="2360872"/>
            <a:ext cx="7662864" cy="3267169"/>
          </a:xfrm>
        </p:spPr>
        <p:txBody>
          <a:bodyPr>
            <a:normAutofit lnSpcReduction="10000"/>
          </a:bodyPr>
          <a:lstStyle/>
          <a:p>
            <a:r>
              <a:rPr lang="en-US" dirty="0"/>
              <a:t>Since HCP 2012, the ATLAS </a:t>
            </a:r>
            <a:r>
              <a:rPr lang="en-US" dirty="0" err="1"/>
              <a:t>Htautau</a:t>
            </a:r>
            <a:r>
              <a:rPr lang="en-US" dirty="0"/>
              <a:t> search moved to a Multivariate (Boosted Decision Tree) analysis </a:t>
            </a:r>
          </a:p>
          <a:p>
            <a:r>
              <a:rPr lang="en-US" dirty="0"/>
              <a:t>Analysis framed to test for SM Higgs decaying to </a:t>
            </a:r>
            <a:r>
              <a:rPr lang="en-US" dirty="0" err="1"/>
              <a:t>taus</a:t>
            </a:r>
            <a:r>
              <a:rPr lang="en-US" dirty="0"/>
              <a:t> in the SM mass range</a:t>
            </a:r>
          </a:p>
          <a:p>
            <a:r>
              <a:rPr lang="en-US" dirty="0"/>
              <a:t>Analysis is performed for all final state of tau decays:</a:t>
            </a:r>
          </a:p>
          <a:p>
            <a:pPr lvl="1"/>
            <a:r>
              <a:rPr lang="en-US" dirty="0"/>
              <a:t>H</a:t>
            </a:r>
            <a:r>
              <a:rPr lang="en-US" b="1" dirty="0"/>
              <a:t>→ττ</a:t>
            </a:r>
            <a:r>
              <a:rPr lang="en-US" dirty="0"/>
              <a:t> </a:t>
            </a:r>
            <a:r>
              <a:rPr lang="en-US" b="1" dirty="0"/>
              <a:t>→lepton lepton + 4ν, BR = 12.4%</a:t>
            </a:r>
          </a:p>
          <a:p>
            <a:pPr lvl="1"/>
            <a:r>
              <a:rPr lang="en-US" dirty="0"/>
              <a:t>H</a:t>
            </a:r>
            <a:r>
              <a:rPr lang="en-US" b="1" dirty="0"/>
              <a:t>→ττ</a:t>
            </a:r>
            <a:r>
              <a:rPr lang="en-US" dirty="0"/>
              <a:t> </a:t>
            </a:r>
            <a:r>
              <a:rPr lang="en-US" b="1" dirty="0"/>
              <a:t>→lepton hadron + 3ν, BR = 45.6% </a:t>
            </a:r>
          </a:p>
          <a:p>
            <a:pPr lvl="1"/>
            <a:r>
              <a:rPr lang="en-US" dirty="0"/>
              <a:t>H</a:t>
            </a:r>
            <a:r>
              <a:rPr lang="en-US" b="1" dirty="0"/>
              <a:t>→ττ</a:t>
            </a:r>
            <a:r>
              <a:rPr lang="en-US" dirty="0"/>
              <a:t> </a:t>
            </a:r>
            <a:r>
              <a:rPr lang="en-US" b="1" dirty="0"/>
              <a:t>→hadron hadron + 2ν, BR = 42% </a:t>
            </a:r>
          </a:p>
          <a:p>
            <a:pPr lvl="1"/>
            <a:endParaRPr lang="en-US" b="1" dirty="0"/>
          </a:p>
          <a:p>
            <a:pPr lvl="1"/>
            <a:endParaRPr lang="en-US" dirty="0"/>
          </a:p>
        </p:txBody>
      </p:sp>
      <p:sp>
        <p:nvSpPr>
          <p:cNvPr id="4" name="Slide Number Placeholder 3"/>
          <p:cNvSpPr>
            <a:spLocks noGrp="1"/>
          </p:cNvSpPr>
          <p:nvPr>
            <p:ph type="sldNum" sz="quarter" idx="12"/>
          </p:nvPr>
        </p:nvSpPr>
        <p:spPr/>
        <p:txBody>
          <a:bodyPr/>
          <a:lstStyle/>
          <a:p>
            <a:fld id="{06667148-CA6D-1041-8932-18DD434BB55D}" type="slidenum">
              <a:rPr lang="en-US" smtClean="0"/>
              <a:t>4</a:t>
            </a:fld>
            <a:endParaRPr lang="en-US"/>
          </a:p>
        </p:txBody>
      </p:sp>
    </p:spTree>
    <p:extLst>
      <p:ext uri="{BB962C8B-B14F-4D97-AF65-F5344CB8AC3E}">
        <p14:creationId xmlns:p14="http://schemas.microsoft.com/office/powerpoint/2010/main" val="874780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667148-CA6D-1041-8932-18DD434BB55D}" type="slidenum">
              <a:rPr lang="en-US" smtClean="0"/>
              <a:t>5</a:t>
            </a:fld>
            <a:endParaRPr lang="en-US"/>
          </a:p>
        </p:txBody>
      </p:sp>
      <p:sp>
        <p:nvSpPr>
          <p:cNvPr id="3" name="Content Placeholder 2"/>
          <p:cNvSpPr txBox="1">
            <a:spLocks/>
          </p:cNvSpPr>
          <p:nvPr/>
        </p:nvSpPr>
        <p:spPr>
          <a:xfrm>
            <a:off x="739775" y="1224346"/>
            <a:ext cx="7662864" cy="650969"/>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r>
              <a:rPr lang="en-US" dirty="0"/>
              <a:t>Sub Categories with in each channel are created based on signal kinematics</a:t>
            </a:r>
          </a:p>
        </p:txBody>
      </p:sp>
      <p:sp>
        <p:nvSpPr>
          <p:cNvPr id="4" name="Title 1"/>
          <p:cNvSpPr txBox="1">
            <a:spLocks/>
          </p:cNvSpPr>
          <p:nvPr/>
        </p:nvSpPr>
        <p:spPr>
          <a:xfrm>
            <a:off x="457200" y="6475"/>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a:t>Signal Region Categories</a:t>
            </a:r>
          </a:p>
        </p:txBody>
      </p:sp>
      <p:pic>
        <p:nvPicPr>
          <p:cNvPr id="6" name="Picture 5"/>
          <p:cNvPicPr>
            <a:picLocks noChangeAspect="1"/>
          </p:cNvPicPr>
          <p:nvPr/>
        </p:nvPicPr>
        <p:blipFill>
          <a:blip r:embed="rId3"/>
          <a:stretch>
            <a:fillRect/>
          </a:stretch>
        </p:blipFill>
        <p:spPr>
          <a:xfrm>
            <a:off x="1155859" y="2016426"/>
            <a:ext cx="2441416" cy="2235252"/>
          </a:xfrm>
          <a:prstGeom prst="rect">
            <a:avLst/>
          </a:prstGeom>
        </p:spPr>
      </p:pic>
      <p:pic>
        <p:nvPicPr>
          <p:cNvPr id="7" name="Picture 6"/>
          <p:cNvPicPr>
            <a:picLocks noChangeAspect="1"/>
          </p:cNvPicPr>
          <p:nvPr/>
        </p:nvPicPr>
        <p:blipFill>
          <a:blip r:embed="rId4"/>
          <a:stretch>
            <a:fillRect/>
          </a:stretch>
        </p:blipFill>
        <p:spPr>
          <a:xfrm>
            <a:off x="5271426" y="2041826"/>
            <a:ext cx="2539073" cy="2213551"/>
          </a:xfrm>
          <a:prstGeom prst="rect">
            <a:avLst/>
          </a:prstGeom>
        </p:spPr>
      </p:pic>
      <p:sp>
        <p:nvSpPr>
          <p:cNvPr id="8" name="TextBox 7"/>
          <p:cNvSpPr txBox="1"/>
          <p:nvPr/>
        </p:nvSpPr>
        <p:spPr>
          <a:xfrm>
            <a:off x="2940685" y="3480749"/>
            <a:ext cx="1313180" cy="646331"/>
          </a:xfrm>
          <a:prstGeom prst="rect">
            <a:avLst/>
          </a:prstGeom>
          <a:noFill/>
        </p:spPr>
        <p:txBody>
          <a:bodyPr wrap="none" rtlCol="0">
            <a:spAutoFit/>
          </a:bodyPr>
          <a:lstStyle/>
          <a:p>
            <a:r>
              <a:rPr lang="en-US" dirty="0"/>
              <a:t>Forward jet </a:t>
            </a:r>
          </a:p>
          <a:p>
            <a:r>
              <a:rPr lang="en-US" dirty="0"/>
              <a:t>signature</a:t>
            </a:r>
          </a:p>
        </p:txBody>
      </p:sp>
      <p:sp>
        <p:nvSpPr>
          <p:cNvPr id="9" name="TextBox 8"/>
          <p:cNvSpPr txBox="1"/>
          <p:nvPr/>
        </p:nvSpPr>
        <p:spPr>
          <a:xfrm>
            <a:off x="6487642" y="3503737"/>
            <a:ext cx="2645714" cy="369332"/>
          </a:xfrm>
          <a:prstGeom prst="rect">
            <a:avLst/>
          </a:prstGeom>
          <a:noFill/>
        </p:spPr>
        <p:txBody>
          <a:bodyPr wrap="none" rtlCol="0">
            <a:spAutoFit/>
          </a:bodyPr>
          <a:lstStyle/>
          <a:p>
            <a:r>
              <a:rPr lang="en-US" dirty="0"/>
              <a:t>Largest production mode</a:t>
            </a:r>
          </a:p>
        </p:txBody>
      </p:sp>
      <p:pic>
        <p:nvPicPr>
          <p:cNvPr id="11" name="Picture 10"/>
          <p:cNvPicPr>
            <a:picLocks noChangeAspect="1"/>
          </p:cNvPicPr>
          <p:nvPr/>
        </p:nvPicPr>
        <p:blipFill rotWithShape="1">
          <a:blip r:embed="rId5"/>
          <a:srcRect b="32595"/>
          <a:stretch/>
        </p:blipFill>
        <p:spPr>
          <a:xfrm>
            <a:off x="0" y="4251678"/>
            <a:ext cx="9144000" cy="2606322"/>
          </a:xfrm>
          <a:prstGeom prst="rect">
            <a:avLst/>
          </a:prstGeom>
        </p:spPr>
      </p:pic>
    </p:spTree>
    <p:extLst>
      <p:ext uri="{BB962C8B-B14F-4D97-AF65-F5344CB8AC3E}">
        <p14:creationId xmlns:p14="http://schemas.microsoft.com/office/powerpoint/2010/main" val="1966511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667148-CA6D-1041-8932-18DD434BB55D}" type="slidenum">
              <a:rPr lang="en-US" smtClean="0"/>
              <a:t>6</a:t>
            </a:fld>
            <a:endParaRPr lang="en-US"/>
          </a:p>
        </p:txBody>
      </p:sp>
      <p:sp>
        <p:nvSpPr>
          <p:cNvPr id="3" name="Title 1"/>
          <p:cNvSpPr txBox="1">
            <a:spLocks/>
          </p:cNvSpPr>
          <p:nvPr/>
        </p:nvSpPr>
        <p:spPr>
          <a:xfrm>
            <a:off x="457200" y="4233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err="1"/>
              <a:t>Taus</a:t>
            </a:r>
            <a:r>
              <a:rPr lang="en-US" dirty="0"/>
              <a:t> at ATLAS</a:t>
            </a:r>
          </a:p>
        </p:txBody>
      </p:sp>
      <p:sp>
        <p:nvSpPr>
          <p:cNvPr id="8" name="TextBox 7"/>
          <p:cNvSpPr txBox="1"/>
          <p:nvPr/>
        </p:nvSpPr>
        <p:spPr>
          <a:xfrm>
            <a:off x="4110567" y="3987712"/>
            <a:ext cx="4979565" cy="2862323"/>
          </a:xfrm>
          <a:prstGeom prst="rect">
            <a:avLst/>
          </a:prstGeom>
          <a:noFill/>
          <a:ln>
            <a:solidFill>
              <a:schemeClr val="bg2">
                <a:lumMod val="25000"/>
              </a:schemeClr>
            </a:solidFill>
          </a:ln>
          <a:effectLst>
            <a:outerShdw blurRad="50800" dist="38100" dir="2700000" algn="tl" rotWithShape="0">
              <a:srgbClr val="000000">
                <a:alpha val="43000"/>
              </a:srgbClr>
            </a:outerShdw>
          </a:effectLst>
        </p:spPr>
        <p:txBody>
          <a:bodyPr wrap="square" rtlCol="0">
            <a:spAutoFit/>
          </a:bodyPr>
          <a:lstStyle/>
          <a:p>
            <a:pPr>
              <a:buFont typeface="Wingdings" charset="2"/>
              <a:buChar char="Ø"/>
            </a:pPr>
            <a:endParaRPr lang="en-US" b="1" dirty="0">
              <a:solidFill>
                <a:schemeClr val="bg2">
                  <a:lumMod val="25000"/>
                </a:schemeClr>
              </a:solidFill>
            </a:endParaRPr>
          </a:p>
          <a:p>
            <a:pPr>
              <a:buFont typeface="Wingdings" charset="2"/>
              <a:buChar char="Ø"/>
            </a:pPr>
            <a:r>
              <a:rPr lang="en-US" b="1" dirty="0">
                <a:solidFill>
                  <a:schemeClr val="bg2">
                    <a:lumMod val="25000"/>
                  </a:schemeClr>
                </a:solidFill>
              </a:rPr>
              <a:t>1 Prong (</a:t>
            </a:r>
            <a:r>
              <a:rPr lang="en-US" dirty="0"/>
              <a:t>BR = 49.5%)</a:t>
            </a:r>
            <a:r>
              <a:rPr lang="en-US" b="1" dirty="0">
                <a:solidFill>
                  <a:schemeClr val="bg2">
                    <a:lumMod val="25000"/>
                  </a:schemeClr>
                </a:solidFill>
              </a:rPr>
              <a:t>:</a:t>
            </a:r>
            <a:endParaRPr lang="en-US" dirty="0">
              <a:solidFill>
                <a:schemeClr val="bg2">
                  <a:lumMod val="25000"/>
                </a:schemeClr>
              </a:solidFill>
            </a:endParaRPr>
          </a:p>
          <a:p>
            <a:r>
              <a:rPr lang="en-US" dirty="0"/>
              <a:t>	Corresponds mostly to:</a:t>
            </a:r>
          </a:p>
          <a:p>
            <a:r>
              <a:rPr lang="en-US" dirty="0"/>
              <a:t>				τ</a:t>
            </a:r>
            <a:r>
              <a:rPr lang="en-US" baseline="30000" dirty="0"/>
              <a:t>±</a:t>
            </a:r>
            <a:r>
              <a:rPr lang="en-US" dirty="0"/>
              <a:t> </a:t>
            </a:r>
            <a:r>
              <a:rPr lang="en-US" dirty="0">
                <a:sym typeface="Symbol" charset="2"/>
              </a:rPr>
              <a:t></a:t>
            </a:r>
            <a:r>
              <a:rPr lang="en-US" dirty="0"/>
              <a:t>π</a:t>
            </a:r>
            <a:r>
              <a:rPr lang="en-US" baseline="30000" dirty="0"/>
              <a:t>± </a:t>
            </a:r>
            <a:r>
              <a:rPr lang="en-US" dirty="0" err="1"/>
              <a:t>ν</a:t>
            </a:r>
            <a:r>
              <a:rPr lang="en-US" baseline="-25000" dirty="0" err="1"/>
              <a:t>τ</a:t>
            </a:r>
            <a:endParaRPr lang="en-US" dirty="0"/>
          </a:p>
          <a:p>
            <a:r>
              <a:rPr lang="en-US" dirty="0"/>
              <a:t>	or to:</a:t>
            </a:r>
          </a:p>
          <a:p>
            <a:r>
              <a:rPr lang="en-US" dirty="0"/>
              <a:t>				τ</a:t>
            </a:r>
            <a:r>
              <a:rPr lang="en-US" baseline="30000" dirty="0"/>
              <a:t>±</a:t>
            </a:r>
            <a:r>
              <a:rPr lang="en-US" dirty="0"/>
              <a:t> </a:t>
            </a:r>
            <a:r>
              <a:rPr lang="en-US" dirty="0">
                <a:sym typeface="Symbol" charset="2"/>
              </a:rPr>
              <a:t></a:t>
            </a:r>
            <a:r>
              <a:rPr lang="en-US" dirty="0" err="1">
                <a:sym typeface="Symbol" charset="2"/>
              </a:rPr>
              <a:t>ρ</a:t>
            </a:r>
            <a:r>
              <a:rPr lang="en-US" baseline="30000" dirty="0"/>
              <a:t>± </a:t>
            </a:r>
            <a:r>
              <a:rPr lang="en-US" dirty="0"/>
              <a:t>(</a:t>
            </a:r>
            <a:r>
              <a:rPr lang="en-US" dirty="0">
                <a:sym typeface="Symbol" charset="2"/>
              </a:rPr>
              <a:t></a:t>
            </a:r>
            <a:r>
              <a:rPr lang="en-US" dirty="0"/>
              <a:t>π</a:t>
            </a:r>
            <a:r>
              <a:rPr lang="en-US" baseline="30000" dirty="0"/>
              <a:t>o</a:t>
            </a:r>
            <a:r>
              <a:rPr lang="en-US" dirty="0"/>
              <a:t>π</a:t>
            </a:r>
            <a:r>
              <a:rPr lang="en-US" baseline="30000" dirty="0"/>
              <a:t>±</a:t>
            </a:r>
            <a:r>
              <a:rPr lang="en-US" dirty="0"/>
              <a:t>) </a:t>
            </a:r>
            <a:r>
              <a:rPr lang="en-US" dirty="0" err="1"/>
              <a:t>ν</a:t>
            </a:r>
            <a:r>
              <a:rPr lang="en-US" baseline="-25000" dirty="0" err="1"/>
              <a:t>τ</a:t>
            </a:r>
            <a:endParaRPr lang="en-US" dirty="0"/>
          </a:p>
          <a:p>
            <a:pPr>
              <a:buFont typeface="Wingdings" charset="2"/>
              <a:buChar char="Ø"/>
            </a:pPr>
            <a:r>
              <a:rPr lang="en-US" b="1" dirty="0">
                <a:solidFill>
                  <a:schemeClr val="bg2">
                    <a:lumMod val="25000"/>
                  </a:schemeClr>
                </a:solidFill>
              </a:rPr>
              <a:t>3 Prong </a:t>
            </a:r>
            <a:r>
              <a:rPr lang="en-US" dirty="0"/>
              <a:t>(BR = 15.2%)</a:t>
            </a:r>
            <a:r>
              <a:rPr lang="en-US" b="1" dirty="0">
                <a:solidFill>
                  <a:schemeClr val="bg2">
                    <a:lumMod val="25000"/>
                  </a:schemeClr>
                </a:solidFill>
              </a:rPr>
              <a:t>:</a:t>
            </a:r>
            <a:endParaRPr lang="en-US" dirty="0">
              <a:solidFill>
                <a:schemeClr val="bg2">
                  <a:lumMod val="25000"/>
                </a:schemeClr>
              </a:solidFill>
            </a:endParaRPr>
          </a:p>
          <a:p>
            <a:r>
              <a:rPr lang="en-US" dirty="0"/>
              <a:t>	Corresponds mostly to:</a:t>
            </a:r>
            <a:endParaRPr lang="en-US" b="1" dirty="0"/>
          </a:p>
          <a:p>
            <a:r>
              <a:rPr lang="en-US" dirty="0"/>
              <a:t>				τ</a:t>
            </a:r>
            <a:r>
              <a:rPr lang="en-US" baseline="30000" dirty="0"/>
              <a:t>±</a:t>
            </a:r>
            <a:r>
              <a:rPr lang="en-US" dirty="0"/>
              <a:t> </a:t>
            </a:r>
            <a:r>
              <a:rPr lang="en-US" dirty="0">
                <a:sym typeface="Symbol" charset="2"/>
              </a:rPr>
              <a:t>a</a:t>
            </a:r>
            <a:r>
              <a:rPr lang="en-US" baseline="-25000" dirty="0">
                <a:sym typeface="Symbol" charset="2"/>
              </a:rPr>
              <a:t>1</a:t>
            </a:r>
            <a:r>
              <a:rPr lang="en-US" baseline="30000" dirty="0"/>
              <a:t>± </a:t>
            </a:r>
            <a:r>
              <a:rPr lang="en-US" dirty="0"/>
              <a:t>(</a:t>
            </a:r>
            <a:r>
              <a:rPr lang="en-US" dirty="0" err="1">
                <a:sym typeface="Symbol" charset="2"/>
              </a:rPr>
              <a:t>ρ</a:t>
            </a:r>
            <a:r>
              <a:rPr lang="en-US" baseline="30000" dirty="0" err="1">
                <a:sym typeface="Symbol" charset="2"/>
              </a:rPr>
              <a:t>o</a:t>
            </a:r>
            <a:r>
              <a:rPr lang="en-US" dirty="0" err="1"/>
              <a:t>π</a:t>
            </a:r>
            <a:r>
              <a:rPr lang="en-US" baseline="30000" dirty="0"/>
              <a:t>± </a:t>
            </a:r>
            <a:r>
              <a:rPr lang="en-US" dirty="0">
                <a:sym typeface="Symbol" charset="2"/>
              </a:rPr>
              <a:t>3</a:t>
            </a:r>
            <a:r>
              <a:rPr lang="en-US" dirty="0"/>
              <a:t>π</a:t>
            </a:r>
            <a:r>
              <a:rPr lang="en-US" baseline="30000" dirty="0"/>
              <a:t>±</a:t>
            </a:r>
            <a:r>
              <a:rPr lang="en-US" dirty="0"/>
              <a:t>) ν</a:t>
            </a:r>
            <a:r>
              <a:rPr lang="en-US" baseline="-25000" dirty="0"/>
              <a:t>τ</a:t>
            </a:r>
          </a:p>
          <a:p>
            <a:endParaRPr lang="en-US" dirty="0"/>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56" y="5547146"/>
            <a:ext cx="4007555" cy="1174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7" name="Picture 6" descr="TauDecayRatio.tiff"/>
          <p:cNvPicPr>
            <a:picLocks noChangeAspect="1"/>
          </p:cNvPicPr>
          <p:nvPr/>
        </p:nvPicPr>
        <p:blipFill rotWithShape="1">
          <a:blip r:embed="rId4"/>
          <a:srcRect/>
          <a:stretch/>
        </p:blipFill>
        <p:spPr>
          <a:xfrm>
            <a:off x="5962666" y="1715636"/>
            <a:ext cx="2964023" cy="2441419"/>
          </a:xfrm>
          <a:prstGeom prst="rect">
            <a:avLst/>
          </a:prstGeom>
        </p:spPr>
      </p:pic>
      <p:sp>
        <p:nvSpPr>
          <p:cNvPr id="4" name="Content Placeholder 2"/>
          <p:cNvSpPr txBox="1">
            <a:spLocks/>
          </p:cNvSpPr>
          <p:nvPr/>
        </p:nvSpPr>
        <p:spPr>
          <a:xfrm>
            <a:off x="344312" y="1171222"/>
            <a:ext cx="7662864" cy="3737152"/>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r>
              <a:rPr lang="en-US" sz="2000" dirty="0" err="1"/>
              <a:t>m</a:t>
            </a:r>
            <a:r>
              <a:rPr lang="en-US" sz="2000" b="1" baseline="-25000" dirty="0" err="1"/>
              <a:t>τ</a:t>
            </a:r>
            <a:r>
              <a:rPr lang="en-US" sz="2000" dirty="0"/>
              <a:t> = 1.78 </a:t>
            </a:r>
            <a:r>
              <a:rPr lang="en-US" sz="2000" dirty="0" err="1"/>
              <a:t>GeV</a:t>
            </a:r>
            <a:r>
              <a:rPr lang="en-US" sz="2000" dirty="0"/>
              <a:t>; Decay length = 87μm – </a:t>
            </a:r>
            <a:r>
              <a:rPr lang="en-US" sz="2000" dirty="0" err="1"/>
              <a:t>taus</a:t>
            </a:r>
            <a:r>
              <a:rPr lang="en-US" sz="2000" dirty="0"/>
              <a:t> almost always </a:t>
            </a:r>
            <a:r>
              <a:rPr lang="en-US" sz="2000" b="1" dirty="0"/>
              <a:t>decay within the beam pipe. </a:t>
            </a:r>
          </a:p>
          <a:p>
            <a:r>
              <a:rPr lang="en-US" sz="2000" b="1" dirty="0"/>
              <a:t>Decay </a:t>
            </a:r>
            <a:r>
              <a:rPr lang="en-US" sz="2000" b="1" dirty="0" err="1"/>
              <a:t>Hadronically</a:t>
            </a:r>
            <a:r>
              <a:rPr lang="en-US" sz="2000" b="1" dirty="0"/>
              <a:t> or </a:t>
            </a:r>
            <a:r>
              <a:rPr lang="en-US" sz="2000" b="1" dirty="0" err="1"/>
              <a:t>Leptonically</a:t>
            </a:r>
            <a:endParaRPr lang="en-US" sz="2000" b="1" dirty="0"/>
          </a:p>
          <a:p>
            <a:r>
              <a:rPr lang="en-US" sz="2000" b="1" dirty="0" err="1"/>
              <a:t>Hadronic</a:t>
            </a:r>
            <a:r>
              <a:rPr lang="en-US" sz="2000" b="1" dirty="0"/>
              <a:t> decays are highly collimated and have                       low track multiplicity– 1 or 3 charged </a:t>
            </a:r>
            <a:r>
              <a:rPr lang="en-US" sz="2000" b="1" dirty="0" err="1"/>
              <a:t>pions</a:t>
            </a:r>
            <a:endParaRPr lang="en-US" sz="2000" b="1" dirty="0"/>
          </a:p>
          <a:p>
            <a:r>
              <a:rPr lang="en-US" sz="2000" b="1" dirty="0" err="1"/>
              <a:t>TauID</a:t>
            </a:r>
            <a:r>
              <a:rPr lang="en-US" sz="2000" b="1" dirty="0"/>
              <a:t> (and lepton suppression) uses                           Multivariate Techniques                              			 that take advantages of                                                         shower-shape and track                                                         information</a:t>
            </a:r>
            <a:r>
              <a:rPr lang="en-US" b="1" dirty="0"/>
              <a:t>			                 </a:t>
            </a:r>
          </a:p>
          <a:p>
            <a:endParaRPr lang="en-US" dirty="0"/>
          </a:p>
        </p:txBody>
      </p:sp>
      <p:cxnSp>
        <p:nvCxnSpPr>
          <p:cNvPr id="11" name="Straight Connector 10"/>
          <p:cNvCxnSpPr/>
          <p:nvPr/>
        </p:nvCxnSpPr>
        <p:spPr>
          <a:xfrm>
            <a:off x="5962666" y="3987712"/>
            <a:ext cx="1770223" cy="0"/>
          </a:xfrm>
          <a:prstGeom prst="line">
            <a:avLst/>
          </a:prstGeom>
          <a:ln w="3175" cmpd="sng">
            <a:solidFill>
              <a:schemeClr val="bg2">
                <a:lumMod val="25000"/>
              </a:schemeClr>
            </a:solidFill>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1536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667148-CA6D-1041-8932-18DD434BB55D}" type="slidenum">
              <a:rPr lang="en-US" smtClean="0"/>
              <a:t>7</a:t>
            </a:fld>
            <a:endParaRPr lang="en-US"/>
          </a:p>
        </p:txBody>
      </p:sp>
      <p:sp>
        <p:nvSpPr>
          <p:cNvPr id="3" name="Title 1"/>
          <p:cNvSpPr txBox="1">
            <a:spLocks/>
          </p:cNvSpPr>
          <p:nvPr/>
        </p:nvSpPr>
        <p:spPr>
          <a:xfrm>
            <a:off x="457200" y="4233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err="1"/>
              <a:t>Taus</a:t>
            </a:r>
            <a:r>
              <a:rPr lang="en-US" dirty="0"/>
              <a:t> at ATLAS</a:t>
            </a:r>
          </a:p>
        </p:txBody>
      </p:sp>
      <p:sp>
        <p:nvSpPr>
          <p:cNvPr id="5" name="Content Placeholder 2"/>
          <p:cNvSpPr txBox="1">
            <a:spLocks/>
          </p:cNvSpPr>
          <p:nvPr/>
        </p:nvSpPr>
        <p:spPr>
          <a:xfrm>
            <a:off x="296333" y="1806222"/>
            <a:ext cx="3900225" cy="4550128"/>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r>
              <a:rPr lang="en-US" dirty="0"/>
              <a:t>ATLAS uses a BDT to identify </a:t>
            </a:r>
            <a:r>
              <a:rPr lang="en-US" dirty="0" err="1"/>
              <a:t>taus</a:t>
            </a:r>
            <a:r>
              <a:rPr lang="en-US" dirty="0"/>
              <a:t>, based on tracking and shower-shape calorimeter training inputs</a:t>
            </a:r>
          </a:p>
          <a:p>
            <a:r>
              <a:rPr lang="en-US" dirty="0"/>
              <a:t>A separate BDT is trained purely for tau electron veto.</a:t>
            </a:r>
          </a:p>
        </p:txBody>
      </p:sp>
      <p:pic>
        <p:nvPicPr>
          <p:cNvPr id="6" name="Picture 5" descr="ElectronVetoSignalEfficiencyPTHigh.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313207"/>
            <a:ext cx="3409244" cy="2447200"/>
          </a:xfrm>
          <a:prstGeom prst="rect">
            <a:avLst/>
          </a:prstGeom>
        </p:spPr>
      </p:pic>
      <p:pic>
        <p:nvPicPr>
          <p:cNvPr id="7" name="Picture 6" descr="201202_tauid_roc_1p.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0125" y="1806222"/>
            <a:ext cx="4603875" cy="2460272"/>
          </a:xfrm>
          <a:prstGeom prst="rect">
            <a:avLst/>
          </a:prstGeom>
        </p:spPr>
      </p:pic>
      <p:cxnSp>
        <p:nvCxnSpPr>
          <p:cNvPr id="9" name="Straight Arrow Connector 8"/>
          <p:cNvCxnSpPr/>
          <p:nvPr/>
        </p:nvCxnSpPr>
        <p:spPr>
          <a:xfrm flipV="1">
            <a:off x="7069667" y="4021667"/>
            <a:ext cx="0" cy="846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6191956" y="4021667"/>
            <a:ext cx="0" cy="846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804276" y="4882444"/>
            <a:ext cx="1229160" cy="369332"/>
          </a:xfrm>
          <a:prstGeom prst="rect">
            <a:avLst/>
          </a:prstGeom>
          <a:noFill/>
        </p:spPr>
        <p:txBody>
          <a:bodyPr wrap="none" rtlCol="0">
            <a:spAutoFit/>
          </a:bodyPr>
          <a:lstStyle/>
          <a:p>
            <a:r>
              <a:rPr lang="en-US" dirty="0"/>
              <a:t>“tight tau”</a:t>
            </a:r>
          </a:p>
        </p:txBody>
      </p:sp>
      <p:sp>
        <p:nvSpPr>
          <p:cNvPr id="13" name="TextBox 12"/>
          <p:cNvSpPr txBox="1"/>
          <p:nvPr/>
        </p:nvSpPr>
        <p:spPr>
          <a:xfrm>
            <a:off x="5001028" y="4868333"/>
            <a:ext cx="1597275" cy="369332"/>
          </a:xfrm>
          <a:prstGeom prst="rect">
            <a:avLst/>
          </a:prstGeom>
          <a:noFill/>
        </p:spPr>
        <p:txBody>
          <a:bodyPr wrap="none" rtlCol="0">
            <a:spAutoFit/>
          </a:bodyPr>
          <a:lstStyle/>
          <a:p>
            <a:r>
              <a:rPr lang="en-US" dirty="0"/>
              <a:t>“medium tau”</a:t>
            </a:r>
          </a:p>
        </p:txBody>
      </p:sp>
    </p:spTree>
    <p:extLst>
      <p:ext uri="{BB962C8B-B14F-4D97-AF65-F5344CB8AC3E}">
        <p14:creationId xmlns:p14="http://schemas.microsoft.com/office/powerpoint/2010/main" val="91056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667148-CA6D-1041-8932-18DD434BB55D}" type="slidenum">
              <a:rPr lang="en-US" smtClean="0"/>
              <a:t>8</a:t>
            </a:fld>
            <a:endParaRPr lang="en-US"/>
          </a:p>
        </p:txBody>
      </p:sp>
      <p:sp>
        <p:nvSpPr>
          <p:cNvPr id="3" name="Title 1"/>
          <p:cNvSpPr txBox="1">
            <a:spLocks/>
          </p:cNvSpPr>
          <p:nvPr/>
        </p:nvSpPr>
        <p:spPr>
          <a:xfrm>
            <a:off x="457200" y="189919"/>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a:t>Analysis strategy</a:t>
            </a:r>
          </a:p>
        </p:txBody>
      </p:sp>
      <p:sp>
        <p:nvSpPr>
          <p:cNvPr id="4" name="Content Placeholder 2"/>
          <p:cNvSpPr txBox="1">
            <a:spLocks/>
          </p:cNvSpPr>
          <p:nvPr/>
        </p:nvSpPr>
        <p:spPr>
          <a:xfrm>
            <a:off x="739775" y="1235135"/>
            <a:ext cx="7662864" cy="627531"/>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r>
              <a:rPr lang="en-US" dirty="0"/>
              <a:t>The three channels have different background compositions</a:t>
            </a:r>
          </a:p>
        </p:txBody>
      </p:sp>
      <p:grpSp>
        <p:nvGrpSpPr>
          <p:cNvPr id="9" name="Group 8"/>
          <p:cNvGrpSpPr/>
          <p:nvPr/>
        </p:nvGrpSpPr>
        <p:grpSpPr>
          <a:xfrm>
            <a:off x="0" y="1651003"/>
            <a:ext cx="9144000" cy="3292475"/>
            <a:chOff x="0" y="3429000"/>
            <a:chExt cx="9144000" cy="3292475"/>
          </a:xfrm>
        </p:grpSpPr>
        <p:pic>
          <p:nvPicPr>
            <p:cNvPr id="5" name="Picture 4"/>
            <p:cNvPicPr>
              <a:picLocks noChangeAspect="1"/>
            </p:cNvPicPr>
            <p:nvPr/>
          </p:nvPicPr>
          <p:blipFill>
            <a:blip r:embed="rId3"/>
            <a:stretch>
              <a:fillRect/>
            </a:stretch>
          </p:blipFill>
          <p:spPr>
            <a:xfrm>
              <a:off x="0" y="3673475"/>
              <a:ext cx="9144000" cy="3048000"/>
            </a:xfrm>
            <a:prstGeom prst="rect">
              <a:avLst/>
            </a:prstGeom>
          </p:spPr>
        </p:pic>
        <p:sp>
          <p:nvSpPr>
            <p:cNvPr id="6" name="TextBox 5"/>
            <p:cNvSpPr txBox="1"/>
            <p:nvPr/>
          </p:nvSpPr>
          <p:spPr>
            <a:xfrm>
              <a:off x="889001" y="3429000"/>
              <a:ext cx="1659429" cy="646331"/>
            </a:xfrm>
            <a:prstGeom prst="rect">
              <a:avLst/>
            </a:prstGeom>
            <a:noFill/>
          </p:spPr>
          <p:txBody>
            <a:bodyPr wrap="none" rtlCol="0">
              <a:spAutoFit/>
            </a:bodyPr>
            <a:lstStyle/>
            <a:p>
              <a:pPr marL="0" lvl="1"/>
              <a:r>
                <a:rPr lang="en-US" dirty="0"/>
                <a:t>Lepton Lepton</a:t>
              </a:r>
            </a:p>
            <a:p>
              <a:endParaRPr lang="en-US" dirty="0"/>
            </a:p>
          </p:txBody>
        </p:sp>
        <p:sp>
          <p:nvSpPr>
            <p:cNvPr id="7" name="TextBox 6"/>
            <p:cNvSpPr txBox="1"/>
            <p:nvPr/>
          </p:nvSpPr>
          <p:spPr>
            <a:xfrm>
              <a:off x="3725333" y="3429000"/>
              <a:ext cx="1710725" cy="369332"/>
            </a:xfrm>
            <a:prstGeom prst="rect">
              <a:avLst/>
            </a:prstGeom>
            <a:noFill/>
          </p:spPr>
          <p:txBody>
            <a:bodyPr wrap="none" rtlCol="0">
              <a:spAutoFit/>
            </a:bodyPr>
            <a:lstStyle/>
            <a:p>
              <a:r>
                <a:rPr lang="en-US" dirty="0"/>
                <a:t>Lepton Hadron</a:t>
              </a:r>
            </a:p>
          </p:txBody>
        </p:sp>
        <p:sp>
          <p:nvSpPr>
            <p:cNvPr id="8" name="TextBox 7"/>
            <p:cNvSpPr txBox="1"/>
            <p:nvPr/>
          </p:nvSpPr>
          <p:spPr>
            <a:xfrm>
              <a:off x="6604000" y="3429000"/>
              <a:ext cx="1762021" cy="369332"/>
            </a:xfrm>
            <a:prstGeom prst="rect">
              <a:avLst/>
            </a:prstGeom>
            <a:noFill/>
          </p:spPr>
          <p:txBody>
            <a:bodyPr wrap="none" rtlCol="0">
              <a:spAutoFit/>
            </a:bodyPr>
            <a:lstStyle/>
            <a:p>
              <a:r>
                <a:rPr lang="en-US" dirty="0"/>
                <a:t>Hadron Hadron</a:t>
              </a:r>
            </a:p>
          </p:txBody>
        </p:sp>
      </p:grpSp>
      <p:sp>
        <p:nvSpPr>
          <p:cNvPr id="10" name="Content Placeholder 2"/>
          <p:cNvSpPr txBox="1">
            <a:spLocks/>
          </p:cNvSpPr>
          <p:nvPr/>
        </p:nvSpPr>
        <p:spPr>
          <a:xfrm>
            <a:off x="457200" y="4887033"/>
            <a:ext cx="8229600" cy="1815745"/>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r>
              <a:rPr lang="en-US" dirty="0"/>
              <a:t>Major background contributions from </a:t>
            </a:r>
            <a:r>
              <a:rPr lang="en-US" dirty="0" err="1">
                <a:solidFill>
                  <a:schemeClr val="bg2">
                    <a:lumMod val="50000"/>
                  </a:schemeClr>
                </a:solidFill>
              </a:rPr>
              <a:t>Ztautau</a:t>
            </a:r>
            <a:r>
              <a:rPr lang="en-US" dirty="0"/>
              <a:t> and “Fake </a:t>
            </a:r>
            <a:r>
              <a:rPr lang="en-US" dirty="0" err="1"/>
              <a:t>taus</a:t>
            </a:r>
            <a:r>
              <a:rPr lang="en-US" dirty="0"/>
              <a:t>” from </a:t>
            </a:r>
            <a:r>
              <a:rPr lang="en-US" dirty="0" err="1">
                <a:solidFill>
                  <a:srgbClr val="008000"/>
                </a:solidFill>
              </a:rPr>
              <a:t>multijets</a:t>
            </a:r>
            <a:r>
              <a:rPr lang="en-US" dirty="0">
                <a:solidFill>
                  <a:srgbClr val="008000"/>
                </a:solidFill>
              </a:rPr>
              <a:t>:  </a:t>
            </a:r>
            <a:r>
              <a:rPr lang="en-US" dirty="0"/>
              <a:t>Both are modeled with data.  </a:t>
            </a:r>
          </a:p>
          <a:p>
            <a:r>
              <a:rPr lang="en-US" dirty="0"/>
              <a:t>The other backgrounds are modeled with Monte Carlo. In the case of </a:t>
            </a:r>
            <a:r>
              <a:rPr lang="en-US" dirty="0" err="1">
                <a:solidFill>
                  <a:srgbClr val="0000FF"/>
                </a:solidFill>
              </a:rPr>
              <a:t>ttbar</a:t>
            </a:r>
            <a:r>
              <a:rPr lang="en-US" dirty="0">
                <a:solidFill>
                  <a:srgbClr val="0000FF"/>
                </a:solidFill>
              </a:rPr>
              <a:t> </a:t>
            </a:r>
            <a:r>
              <a:rPr lang="en-US" dirty="0"/>
              <a:t>in </a:t>
            </a:r>
            <a:r>
              <a:rPr lang="en-US" dirty="0" err="1"/>
              <a:t>leplep</a:t>
            </a:r>
            <a:r>
              <a:rPr lang="en-US" dirty="0"/>
              <a:t>, and </a:t>
            </a:r>
            <a:r>
              <a:rPr lang="en-US" dirty="0" err="1">
                <a:solidFill>
                  <a:srgbClr val="800000"/>
                </a:solidFill>
              </a:rPr>
              <a:t>W+jets</a:t>
            </a:r>
            <a:r>
              <a:rPr lang="en-US" dirty="0"/>
              <a:t> in </a:t>
            </a:r>
            <a:r>
              <a:rPr lang="en-US" dirty="0" err="1"/>
              <a:t>lephad</a:t>
            </a:r>
            <a:r>
              <a:rPr lang="en-US" dirty="0"/>
              <a:t>, normalization is found with data.</a:t>
            </a:r>
          </a:p>
          <a:p>
            <a:endParaRPr lang="en-US" dirty="0"/>
          </a:p>
        </p:txBody>
      </p:sp>
      <p:pic>
        <p:nvPicPr>
          <p:cNvPr id="12" name="Picture 11" descr="lephad_dijet_dEt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6222" y="1978002"/>
            <a:ext cx="2965476" cy="2965476"/>
          </a:xfrm>
          <a:prstGeom prst="rect">
            <a:avLst/>
          </a:prstGeom>
        </p:spPr>
      </p:pic>
      <p:pic>
        <p:nvPicPr>
          <p:cNvPr id="13" name="Picture 12" descr="hadhad_dijet_dEt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7860" y="1949779"/>
            <a:ext cx="3027361" cy="3027361"/>
          </a:xfrm>
          <a:prstGeom prst="rect">
            <a:avLst/>
          </a:prstGeom>
        </p:spPr>
      </p:pic>
      <p:pic>
        <p:nvPicPr>
          <p:cNvPr id="15" name="Picture 14" descr="leplep_dijet_dEt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933223"/>
            <a:ext cx="3076222" cy="3076222"/>
          </a:xfrm>
          <a:prstGeom prst="rect">
            <a:avLst/>
          </a:prstGeom>
        </p:spPr>
      </p:pic>
    </p:spTree>
    <p:extLst>
      <p:ext uri="{BB962C8B-B14F-4D97-AF65-F5344CB8AC3E}">
        <p14:creationId xmlns:p14="http://schemas.microsoft.com/office/powerpoint/2010/main" val="2200222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667148-CA6D-1041-8932-18DD434BB55D}" type="slidenum">
              <a:rPr lang="en-US" smtClean="0"/>
              <a:t>9</a:t>
            </a:fld>
            <a:endParaRPr lang="en-US"/>
          </a:p>
        </p:txBody>
      </p:sp>
      <p:sp>
        <p:nvSpPr>
          <p:cNvPr id="5" name="Rectangle 1"/>
          <p:cNvSpPr txBox="1">
            <a:spLocks noChangeArrowheads="1"/>
          </p:cNvSpPr>
          <p:nvPr/>
        </p:nvSpPr>
        <p:spPr>
          <a:xfrm>
            <a:off x="0" y="0"/>
            <a:ext cx="9144000" cy="1143000"/>
          </a:xfrm>
          <a:prstGeom prst="rect">
            <a:avLst/>
          </a:prstGeom>
          <a:ln/>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err="1">
                <a:effectLst>
                  <a:outerShdw blurRad="50800" dist="38100" dir="2700000" algn="tl" rotWithShape="0">
                    <a:prstClr val="black">
                      <a:alpha val="40000"/>
                    </a:prstClr>
                  </a:outerShdw>
                </a:effectLst>
              </a:rPr>
              <a:t>Z→ττ</a:t>
            </a:r>
            <a:r>
              <a:rPr lang="en-US" dirty="0">
                <a:effectLst>
                  <a:outerShdw blurRad="50800" dist="38100" dir="2700000" algn="tl" rotWithShape="0">
                    <a:prstClr val="black">
                      <a:alpha val="40000"/>
                    </a:prstClr>
                  </a:outerShdw>
                </a:effectLst>
              </a:rPr>
              <a:t> Simulation: Embedding</a:t>
            </a:r>
          </a:p>
        </p:txBody>
      </p:sp>
      <p:sp>
        <p:nvSpPr>
          <p:cNvPr id="6" name="Rectangle 2"/>
          <p:cNvSpPr txBox="1">
            <a:spLocks noChangeArrowheads="1"/>
          </p:cNvSpPr>
          <p:nvPr/>
        </p:nvSpPr>
        <p:spPr>
          <a:xfrm>
            <a:off x="241556" y="1266583"/>
            <a:ext cx="3955852" cy="5134570"/>
          </a:xfrm>
          <a:prstGeom prst="rect">
            <a:avLst/>
          </a:prstGeom>
          <a:ln/>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r>
              <a:rPr lang="en-US" dirty="0"/>
              <a:t>Embedding: all properties of a </a:t>
            </a:r>
            <a:r>
              <a:rPr lang="en-US" dirty="0" err="1"/>
              <a:t>Z→</a:t>
            </a:r>
            <a:r>
              <a:rPr lang="en-US" dirty="0" err="1">
                <a:effectLst>
                  <a:outerShdw blurRad="50800" dist="38100" dir="2700000" algn="tl" rotWithShape="0">
                    <a:prstClr val="black">
                      <a:alpha val="40000"/>
                    </a:prstClr>
                  </a:outerShdw>
                </a:effectLst>
              </a:rPr>
              <a:t>ττ</a:t>
            </a:r>
            <a:r>
              <a:rPr lang="en-US" dirty="0" err="1"/>
              <a:t>event</a:t>
            </a:r>
            <a:r>
              <a:rPr lang="en-US" dirty="0"/>
              <a:t> except the </a:t>
            </a:r>
            <a:r>
              <a:rPr lang="en-US" dirty="0" err="1"/>
              <a:t>taus</a:t>
            </a:r>
            <a:r>
              <a:rPr lang="en-US" dirty="0"/>
              <a:t> are modeled by Z→ </a:t>
            </a:r>
            <a:r>
              <a:rPr lang="en-US" dirty="0" err="1"/>
              <a:t>μμdata</a:t>
            </a:r>
            <a:r>
              <a:rPr lang="en-US" dirty="0"/>
              <a:t> </a:t>
            </a:r>
          </a:p>
          <a:p>
            <a:r>
              <a:rPr lang="en-US" dirty="0"/>
              <a:t>Remove μ from data</a:t>
            </a:r>
          </a:p>
          <a:p>
            <a:pPr lvl="1"/>
            <a:r>
              <a:rPr lang="en-US" dirty="0"/>
              <a:t>Simulate </a:t>
            </a:r>
            <a:r>
              <a:rPr lang="en-US" dirty="0" err="1"/>
              <a:t>τ</a:t>
            </a:r>
            <a:r>
              <a:rPr lang="en-US" dirty="0"/>
              <a:t> including spin</a:t>
            </a:r>
          </a:p>
          <a:p>
            <a:pPr lvl="1"/>
            <a:r>
              <a:rPr lang="en-US" dirty="0"/>
              <a:t>Add </a:t>
            </a:r>
            <a:r>
              <a:rPr lang="en-US" dirty="0" err="1"/>
              <a:t>τ</a:t>
            </a:r>
            <a:r>
              <a:rPr lang="en-US" dirty="0"/>
              <a:t> in place of the μ </a:t>
            </a:r>
          </a:p>
          <a:p>
            <a:r>
              <a:rPr lang="en-US" dirty="0">
                <a:solidFill>
                  <a:schemeClr val="bg2">
                    <a:lumMod val="25000"/>
                  </a:schemeClr>
                </a:solidFill>
              </a:rPr>
              <a:t>Major advantages of embedding</a:t>
            </a:r>
            <a:r>
              <a:rPr lang="en-US" dirty="0"/>
              <a:t>: Z-boson kinematics, jets, MET resolution, pile-up, and VBF/EWK production are directly modeled by data</a:t>
            </a:r>
          </a:p>
          <a:p>
            <a:pPr marL="349250" lvl="1" indent="0">
              <a:buNone/>
            </a:pPr>
            <a:endParaRPr lang="en-US" dirty="0"/>
          </a:p>
        </p:txBody>
      </p:sp>
      <p:sp>
        <p:nvSpPr>
          <p:cNvPr id="7" name="Rectangle 3"/>
          <p:cNvSpPr>
            <a:spLocks/>
          </p:cNvSpPr>
          <p:nvPr/>
        </p:nvSpPr>
        <p:spPr bwMode="auto">
          <a:xfrm>
            <a:off x="4603254" y="1324211"/>
            <a:ext cx="1465808" cy="2180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nSpc>
                <a:spcPct val="80000"/>
              </a:lnSpc>
            </a:pPr>
            <a:r>
              <a:rPr lang="en-US" sz="1700">
                <a:solidFill>
                  <a:srgbClr val="CD0421"/>
                </a:solidFill>
                <a:latin typeface="Calibri" charset="0"/>
                <a:ea typeface="ＭＳ Ｐゴシック" charset="0"/>
                <a:cs typeface="Calibri" charset="0"/>
                <a:sym typeface="Calibri" charset="0"/>
              </a:rPr>
              <a:t>Z→μμ from data</a:t>
            </a:r>
          </a:p>
        </p:txBody>
      </p:sp>
      <p:sp>
        <p:nvSpPr>
          <p:cNvPr id="8" name="Rectangle 4"/>
          <p:cNvSpPr>
            <a:spLocks/>
          </p:cNvSpPr>
          <p:nvPr/>
        </p:nvSpPr>
        <p:spPr bwMode="auto">
          <a:xfrm>
            <a:off x="7072312" y="1268016"/>
            <a:ext cx="1946672" cy="33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nSpc>
                <a:spcPct val="80000"/>
              </a:lnSpc>
            </a:pPr>
            <a:r>
              <a:rPr lang="en-US" sz="1700">
                <a:solidFill>
                  <a:srgbClr val="CD0421"/>
                </a:solidFill>
                <a:latin typeface="Calibri" charset="0"/>
                <a:ea typeface="ＭＳ Ｐゴシック" charset="0"/>
                <a:cs typeface="Calibri" charset="0"/>
                <a:sym typeface="Calibri" charset="0"/>
              </a:rPr>
              <a:t>τ  from Z→ττ  MC</a:t>
            </a:r>
          </a:p>
        </p:txBody>
      </p:sp>
      <p:sp>
        <p:nvSpPr>
          <p:cNvPr id="9" name="Rectangle 5"/>
          <p:cNvSpPr>
            <a:spLocks/>
          </p:cNvSpPr>
          <p:nvPr/>
        </p:nvSpPr>
        <p:spPr bwMode="auto">
          <a:xfrm>
            <a:off x="6072187" y="5973961"/>
            <a:ext cx="1946672" cy="544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nSpc>
                <a:spcPct val="80000"/>
              </a:lnSpc>
            </a:pPr>
            <a:r>
              <a:rPr lang="en-US" sz="1700">
                <a:solidFill>
                  <a:srgbClr val="CD0421"/>
                </a:solidFill>
                <a:latin typeface="Calibri" charset="0"/>
                <a:ea typeface="ＭＳ Ｐゴシック" charset="0"/>
                <a:cs typeface="Calibri" charset="0"/>
                <a:sym typeface="Calibri" charset="0"/>
              </a:rPr>
              <a:t>Z→ττ  with event properties from data</a:t>
            </a:r>
          </a:p>
        </p:txBody>
      </p:sp>
      <p:grpSp>
        <p:nvGrpSpPr>
          <p:cNvPr id="11" name="Group 17"/>
          <p:cNvGrpSpPr>
            <a:grpSpLocks/>
          </p:cNvGrpSpPr>
          <p:nvPr/>
        </p:nvGrpSpPr>
        <p:grpSpPr bwMode="auto">
          <a:xfrm>
            <a:off x="4045148" y="1598414"/>
            <a:ext cx="2571750" cy="1833935"/>
            <a:chOff x="0" y="0"/>
            <a:chExt cx="2304" cy="1643"/>
          </a:xfrm>
        </p:grpSpPr>
        <p:grpSp>
          <p:nvGrpSpPr>
            <p:cNvPr id="12" name="Group 15"/>
            <p:cNvGrpSpPr>
              <a:grpSpLocks/>
            </p:cNvGrpSpPr>
            <p:nvPr/>
          </p:nvGrpSpPr>
          <p:grpSpPr bwMode="auto">
            <a:xfrm>
              <a:off x="71" y="65"/>
              <a:ext cx="2201" cy="1578"/>
              <a:chOff x="9" y="5"/>
              <a:chExt cx="2200" cy="157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 y="5"/>
                <a:ext cx="2144" cy="15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18" name="Oval 11"/>
              <p:cNvSpPr>
                <a:spLocks/>
              </p:cNvSpPr>
              <p:nvPr/>
            </p:nvSpPr>
            <p:spPr bwMode="auto">
              <a:xfrm>
                <a:off x="1377" y="12"/>
                <a:ext cx="128" cy="328"/>
              </a:xfrm>
              <a:prstGeom prst="ellipse">
                <a:avLst/>
              </a:prstGeom>
              <a:noFill/>
              <a:ln w="25400" cap="flat">
                <a:solidFill>
                  <a:srgbClr val="CD042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9" name="Oval 12"/>
              <p:cNvSpPr>
                <a:spLocks/>
              </p:cNvSpPr>
              <p:nvPr/>
            </p:nvSpPr>
            <p:spPr bwMode="auto">
              <a:xfrm rot="4596450">
                <a:off x="149" y="935"/>
                <a:ext cx="280" cy="528"/>
              </a:xfrm>
              <a:prstGeom prst="ellipse">
                <a:avLst/>
              </a:prstGeom>
              <a:noFill/>
              <a:ln w="25400" cap="flat">
                <a:solidFill>
                  <a:srgbClr val="CD042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20" name="Rectangle 13"/>
              <p:cNvSpPr>
                <a:spLocks/>
              </p:cNvSpPr>
              <p:nvPr/>
            </p:nvSpPr>
            <p:spPr bwMode="auto">
              <a:xfrm>
                <a:off x="1160" y="48"/>
                <a:ext cx="143" cy="1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nSpc>
                    <a:spcPct val="80000"/>
                  </a:lnSpc>
                </a:pPr>
                <a:r>
                  <a:rPr lang="en-US" sz="1400">
                    <a:solidFill>
                      <a:srgbClr val="CD0421"/>
                    </a:solidFill>
                    <a:latin typeface="Calibri" charset="0"/>
                    <a:ea typeface="ＭＳ Ｐゴシック" charset="0"/>
                    <a:cs typeface="Calibri" charset="0"/>
                    <a:sym typeface="Calibri" charset="0"/>
                  </a:rPr>
                  <a:t>μ</a:t>
                </a:r>
                <a:r>
                  <a:rPr lang="en-US" sz="1400" baseline="-6000">
                    <a:solidFill>
                      <a:srgbClr val="CD0421"/>
                    </a:solidFill>
                    <a:latin typeface="Calibri" charset="0"/>
                    <a:ea typeface="ＭＳ Ｐゴシック" charset="0"/>
                    <a:cs typeface="Calibri" charset="0"/>
                    <a:sym typeface="Calibri" charset="0"/>
                  </a:rPr>
                  <a:t>1</a:t>
                </a:r>
              </a:p>
            </p:txBody>
          </p:sp>
          <p:sp>
            <p:nvSpPr>
              <p:cNvPr id="21" name="Rectangle 14"/>
              <p:cNvSpPr>
                <a:spLocks/>
              </p:cNvSpPr>
              <p:nvPr/>
            </p:nvSpPr>
            <p:spPr bwMode="auto">
              <a:xfrm>
                <a:off x="9" y="876"/>
                <a:ext cx="149" cy="1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nSpc>
                    <a:spcPct val="80000"/>
                  </a:lnSpc>
                </a:pPr>
                <a:r>
                  <a:rPr lang="en-US" sz="1400">
                    <a:solidFill>
                      <a:srgbClr val="CD0421"/>
                    </a:solidFill>
                    <a:latin typeface="Calibri" charset="0"/>
                    <a:ea typeface="ＭＳ Ｐゴシック" charset="0"/>
                    <a:cs typeface="Calibri" charset="0"/>
                    <a:sym typeface="Calibri" charset="0"/>
                  </a:rPr>
                  <a:t>μ</a:t>
                </a:r>
                <a:r>
                  <a:rPr lang="en-US" sz="1400" baseline="-6000">
                    <a:solidFill>
                      <a:srgbClr val="CD0421"/>
                    </a:solidFill>
                    <a:latin typeface="Calibri" charset="0"/>
                    <a:ea typeface="ＭＳ Ｐゴシック" charset="0"/>
                    <a:cs typeface="Calibri" charset="0"/>
                    <a:sym typeface="Calibri" charset="0"/>
                  </a:rPr>
                  <a:t>2</a:t>
                </a:r>
              </a:p>
            </p:txBody>
          </p:sp>
        </p:grpSp>
        <p:sp>
          <p:nvSpPr>
            <p:cNvPr id="13" name="Rectangle 16"/>
            <p:cNvSpPr>
              <a:spLocks/>
            </p:cNvSpPr>
            <p:nvPr/>
          </p:nvSpPr>
          <p:spPr bwMode="auto">
            <a:xfrm>
              <a:off x="0" y="0"/>
              <a:ext cx="2304" cy="1632"/>
            </a:xfrm>
            <a:prstGeom prst="rect">
              <a:avLst/>
            </a:prstGeom>
            <a:noFill/>
            <a:ln w="127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grpSp>
      <p:grpSp>
        <p:nvGrpSpPr>
          <p:cNvPr id="22" name="Group 25"/>
          <p:cNvGrpSpPr>
            <a:grpSpLocks/>
          </p:cNvGrpSpPr>
          <p:nvPr/>
        </p:nvGrpSpPr>
        <p:grpSpPr bwMode="auto">
          <a:xfrm>
            <a:off x="7072313" y="1598414"/>
            <a:ext cx="1937742" cy="1821656"/>
            <a:chOff x="0" y="0"/>
            <a:chExt cx="1736" cy="1632"/>
          </a:xfrm>
        </p:grpSpPr>
        <p:grpSp>
          <p:nvGrpSpPr>
            <p:cNvPr id="23" name="Group 23"/>
            <p:cNvGrpSpPr>
              <a:grpSpLocks/>
            </p:cNvGrpSpPr>
            <p:nvPr/>
          </p:nvGrpSpPr>
          <p:grpSpPr bwMode="auto">
            <a:xfrm>
              <a:off x="88" y="96"/>
              <a:ext cx="1512" cy="1456"/>
              <a:chOff x="0" y="32"/>
              <a:chExt cx="1512" cy="1456"/>
            </a:xfrm>
          </p:grpSpPr>
          <p:pic>
            <p:nvPicPr>
              <p:cNvPr id="25"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6"/>
                <a:ext cx="1512" cy="14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26" name="Oval 19"/>
              <p:cNvSpPr>
                <a:spLocks/>
              </p:cNvSpPr>
              <p:nvPr/>
            </p:nvSpPr>
            <p:spPr bwMode="auto">
              <a:xfrm rot="4596450">
                <a:off x="389" y="733"/>
                <a:ext cx="176" cy="472"/>
              </a:xfrm>
              <a:prstGeom prst="ellipse">
                <a:avLst/>
              </a:prstGeom>
              <a:noFill/>
              <a:ln w="25400" cap="flat">
                <a:solidFill>
                  <a:srgbClr val="CD042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27" name="Oval 20"/>
              <p:cNvSpPr>
                <a:spLocks/>
              </p:cNvSpPr>
              <p:nvPr/>
            </p:nvSpPr>
            <p:spPr bwMode="auto">
              <a:xfrm>
                <a:off x="656" y="32"/>
                <a:ext cx="400" cy="640"/>
              </a:xfrm>
              <a:prstGeom prst="ellipse">
                <a:avLst/>
              </a:prstGeom>
              <a:noFill/>
              <a:ln w="25400" cap="flat">
                <a:solidFill>
                  <a:srgbClr val="CD042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28" name="Rectangle 21"/>
              <p:cNvSpPr>
                <a:spLocks/>
              </p:cNvSpPr>
              <p:nvPr/>
            </p:nvSpPr>
            <p:spPr bwMode="auto">
              <a:xfrm>
                <a:off x="501" y="48"/>
                <a:ext cx="117" cy="1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nSpc>
                    <a:spcPct val="80000"/>
                  </a:lnSpc>
                </a:pPr>
                <a:r>
                  <a:rPr lang="en-US" sz="1400">
                    <a:solidFill>
                      <a:srgbClr val="CD0421"/>
                    </a:solidFill>
                    <a:latin typeface="Calibri" charset="0"/>
                    <a:ea typeface="ＭＳ Ｐゴシック" charset="0"/>
                    <a:cs typeface="Calibri" charset="0"/>
                    <a:sym typeface="Calibri" charset="0"/>
                  </a:rPr>
                  <a:t>τ</a:t>
                </a:r>
                <a:r>
                  <a:rPr lang="en-US" sz="1400" baseline="-6000">
                    <a:solidFill>
                      <a:srgbClr val="CD0421"/>
                    </a:solidFill>
                    <a:latin typeface="Calibri" charset="0"/>
                    <a:ea typeface="ＭＳ Ｐゴシック" charset="0"/>
                    <a:cs typeface="Calibri" charset="0"/>
                    <a:sym typeface="Calibri" charset="0"/>
                  </a:rPr>
                  <a:t>1</a:t>
                </a:r>
              </a:p>
            </p:txBody>
          </p:sp>
          <p:sp>
            <p:nvSpPr>
              <p:cNvPr id="29" name="Rectangle 22"/>
              <p:cNvSpPr>
                <a:spLocks/>
              </p:cNvSpPr>
              <p:nvPr/>
            </p:nvSpPr>
            <p:spPr bwMode="auto">
              <a:xfrm>
                <a:off x="128" y="744"/>
                <a:ext cx="117" cy="1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nSpc>
                    <a:spcPct val="80000"/>
                  </a:lnSpc>
                </a:pPr>
                <a:r>
                  <a:rPr lang="en-US" sz="1400">
                    <a:solidFill>
                      <a:srgbClr val="CD0421"/>
                    </a:solidFill>
                    <a:latin typeface="Calibri" charset="0"/>
                    <a:ea typeface="ＭＳ Ｐゴシック" charset="0"/>
                    <a:cs typeface="Calibri" charset="0"/>
                    <a:sym typeface="Calibri" charset="0"/>
                  </a:rPr>
                  <a:t>τ</a:t>
                </a:r>
                <a:r>
                  <a:rPr lang="en-US" sz="1400" baseline="-6000">
                    <a:solidFill>
                      <a:srgbClr val="CD0421"/>
                    </a:solidFill>
                    <a:latin typeface="Calibri" charset="0"/>
                    <a:ea typeface="ＭＳ Ｐゴシック" charset="0"/>
                    <a:cs typeface="Calibri" charset="0"/>
                    <a:sym typeface="Calibri" charset="0"/>
                  </a:rPr>
                  <a:t>2</a:t>
                </a:r>
              </a:p>
            </p:txBody>
          </p:sp>
        </p:grpSp>
        <p:sp>
          <p:nvSpPr>
            <p:cNvPr id="24" name="Rectangle 24"/>
            <p:cNvSpPr>
              <a:spLocks/>
            </p:cNvSpPr>
            <p:nvPr/>
          </p:nvSpPr>
          <p:spPr bwMode="auto">
            <a:xfrm>
              <a:off x="0" y="0"/>
              <a:ext cx="1736" cy="1632"/>
            </a:xfrm>
            <a:prstGeom prst="rect">
              <a:avLst/>
            </a:prstGeom>
            <a:noFill/>
            <a:ln w="127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grpSp>
      <p:grpSp>
        <p:nvGrpSpPr>
          <p:cNvPr id="30" name="Group 33"/>
          <p:cNvGrpSpPr>
            <a:grpSpLocks/>
          </p:cNvGrpSpPr>
          <p:nvPr/>
        </p:nvGrpSpPr>
        <p:grpSpPr bwMode="auto">
          <a:xfrm>
            <a:off x="5750719" y="3616524"/>
            <a:ext cx="2571750" cy="2393156"/>
            <a:chOff x="0" y="48"/>
            <a:chExt cx="2304" cy="2144"/>
          </a:xfrm>
        </p:grpSpPr>
        <p:grpSp>
          <p:nvGrpSpPr>
            <p:cNvPr id="31" name="Group 31"/>
            <p:cNvGrpSpPr>
              <a:grpSpLocks/>
            </p:cNvGrpSpPr>
            <p:nvPr/>
          </p:nvGrpSpPr>
          <p:grpSpPr bwMode="auto">
            <a:xfrm>
              <a:off x="232" y="48"/>
              <a:ext cx="1882" cy="2144"/>
              <a:chOff x="0" y="48"/>
              <a:chExt cx="1882" cy="2144"/>
            </a:xfrm>
          </p:grpSpPr>
          <p:pic>
            <p:nvPicPr>
              <p:cNvPr id="33"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 y="240"/>
                <a:ext cx="1818" cy="19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34" name="Oval 27"/>
              <p:cNvSpPr>
                <a:spLocks/>
              </p:cNvSpPr>
              <p:nvPr/>
            </p:nvSpPr>
            <p:spPr bwMode="auto">
              <a:xfrm rot="4596450">
                <a:off x="309" y="1041"/>
                <a:ext cx="152" cy="576"/>
              </a:xfrm>
              <a:prstGeom prst="ellipse">
                <a:avLst/>
              </a:prstGeom>
              <a:noFill/>
              <a:ln w="25400" cap="flat">
                <a:solidFill>
                  <a:srgbClr val="CD042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5" name="Rectangle 28"/>
              <p:cNvSpPr>
                <a:spLocks/>
              </p:cNvSpPr>
              <p:nvPr/>
            </p:nvSpPr>
            <p:spPr bwMode="auto">
              <a:xfrm>
                <a:off x="576" y="48"/>
                <a:ext cx="117" cy="1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nSpc>
                    <a:spcPct val="80000"/>
                  </a:lnSpc>
                </a:pPr>
                <a:r>
                  <a:rPr lang="en-US" sz="1400">
                    <a:solidFill>
                      <a:srgbClr val="CD0421"/>
                    </a:solidFill>
                    <a:latin typeface="Calibri" charset="0"/>
                    <a:ea typeface="ＭＳ Ｐゴシック" charset="0"/>
                    <a:cs typeface="Calibri" charset="0"/>
                    <a:sym typeface="Calibri" charset="0"/>
                  </a:rPr>
                  <a:t>τ</a:t>
                </a:r>
                <a:r>
                  <a:rPr lang="en-US" sz="1400" baseline="-6000">
                    <a:solidFill>
                      <a:srgbClr val="CD0421"/>
                    </a:solidFill>
                    <a:latin typeface="Calibri" charset="0"/>
                    <a:ea typeface="ＭＳ Ｐゴシック" charset="0"/>
                    <a:cs typeface="Calibri" charset="0"/>
                    <a:sym typeface="Calibri" charset="0"/>
                  </a:rPr>
                  <a:t>1</a:t>
                </a:r>
              </a:p>
            </p:txBody>
          </p:sp>
          <p:sp>
            <p:nvSpPr>
              <p:cNvPr id="36" name="Rectangle 29"/>
              <p:cNvSpPr>
                <a:spLocks/>
              </p:cNvSpPr>
              <p:nvPr/>
            </p:nvSpPr>
            <p:spPr bwMode="auto">
              <a:xfrm>
                <a:off x="0" y="1128"/>
                <a:ext cx="117" cy="1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nSpc>
                    <a:spcPct val="80000"/>
                  </a:lnSpc>
                </a:pPr>
                <a:r>
                  <a:rPr lang="en-US" sz="1400">
                    <a:solidFill>
                      <a:srgbClr val="CD0421"/>
                    </a:solidFill>
                    <a:latin typeface="Calibri" charset="0"/>
                    <a:ea typeface="ＭＳ Ｐゴシック" charset="0"/>
                    <a:cs typeface="Calibri" charset="0"/>
                    <a:sym typeface="Calibri" charset="0"/>
                  </a:rPr>
                  <a:t>τ</a:t>
                </a:r>
                <a:r>
                  <a:rPr lang="en-US" sz="1400" baseline="-6000">
                    <a:solidFill>
                      <a:srgbClr val="CD0421"/>
                    </a:solidFill>
                    <a:latin typeface="Calibri" charset="0"/>
                    <a:ea typeface="ＭＳ Ｐゴシック" charset="0"/>
                    <a:cs typeface="Calibri" charset="0"/>
                    <a:sym typeface="Calibri" charset="0"/>
                  </a:rPr>
                  <a:t>2</a:t>
                </a:r>
              </a:p>
            </p:txBody>
          </p:sp>
          <p:sp>
            <p:nvSpPr>
              <p:cNvPr id="37" name="Oval 30"/>
              <p:cNvSpPr>
                <a:spLocks/>
              </p:cNvSpPr>
              <p:nvPr/>
            </p:nvSpPr>
            <p:spPr bwMode="auto">
              <a:xfrm>
                <a:off x="680" y="136"/>
                <a:ext cx="400" cy="640"/>
              </a:xfrm>
              <a:prstGeom prst="ellipse">
                <a:avLst/>
              </a:prstGeom>
              <a:noFill/>
              <a:ln w="25400" cap="flat">
                <a:solidFill>
                  <a:srgbClr val="CD042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grpSp>
        <p:sp>
          <p:nvSpPr>
            <p:cNvPr id="32" name="Rectangle 32"/>
            <p:cNvSpPr>
              <a:spLocks/>
            </p:cNvSpPr>
            <p:nvPr/>
          </p:nvSpPr>
          <p:spPr bwMode="auto">
            <a:xfrm>
              <a:off x="0" y="56"/>
              <a:ext cx="2304" cy="2096"/>
            </a:xfrm>
            <a:prstGeom prst="rect">
              <a:avLst/>
            </a:prstGeom>
            <a:noFill/>
            <a:ln w="127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grpSp>
      <p:sp>
        <p:nvSpPr>
          <p:cNvPr id="38" name="Line 34"/>
          <p:cNvSpPr>
            <a:spLocks noChangeShapeType="1"/>
          </p:cNvSpPr>
          <p:nvPr/>
        </p:nvSpPr>
        <p:spPr bwMode="auto">
          <a:xfrm rot="10800000">
            <a:off x="6250781" y="3223617"/>
            <a:ext cx="299145" cy="535781"/>
          </a:xfrm>
          <a:prstGeom prst="line">
            <a:avLst/>
          </a:prstGeom>
          <a:noFill/>
          <a:ln w="88900" cap="flat">
            <a:solidFill>
              <a:srgbClr val="CD042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 name="Line 35"/>
          <p:cNvSpPr>
            <a:spLocks noChangeShapeType="1"/>
          </p:cNvSpPr>
          <p:nvPr/>
        </p:nvSpPr>
        <p:spPr bwMode="auto">
          <a:xfrm rot="10800000" flipH="1">
            <a:off x="7393781" y="3221385"/>
            <a:ext cx="321469" cy="538014"/>
          </a:xfrm>
          <a:prstGeom prst="line">
            <a:avLst/>
          </a:prstGeom>
          <a:noFill/>
          <a:ln w="88900" cap="flat">
            <a:solidFill>
              <a:srgbClr val="CD042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40" name="Line 36"/>
          <p:cNvSpPr>
            <a:spLocks noChangeShapeType="1"/>
          </p:cNvSpPr>
          <p:nvPr/>
        </p:nvSpPr>
        <p:spPr bwMode="auto">
          <a:xfrm rot="10800000">
            <a:off x="6476256" y="2054945"/>
            <a:ext cx="747861" cy="7813"/>
          </a:xfrm>
          <a:prstGeom prst="line">
            <a:avLst/>
          </a:prstGeom>
          <a:noFill/>
          <a:ln w="88900" cap="flat">
            <a:solidFill>
              <a:srgbClr val="CD0421"/>
            </a:solidFill>
            <a:prstDash val="sysDot"/>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3729511115"/>
      </p:ext>
    </p:extLst>
  </p:cSld>
  <p:clrMapOvr>
    <a:masterClrMapping/>
  </p:clrMapOvr>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enesis">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Genesis">
      <a:majorFont>
        <a:latin typeface="Calisto MT"/>
        <a:ea typeface=""/>
        <a:cs typeface=""/>
        <a:font script="Jpan" typeface="ＭＳ 明朝"/>
        <a:font script="Hans" typeface="宋体"/>
        <a:font script="Hant" typeface="新細明體"/>
      </a:majorFont>
      <a:minorFont>
        <a:latin typeface="Calisto MT"/>
        <a:ea typeface=""/>
        <a:cs typeface=""/>
        <a:font script="Jpan" typeface="ＭＳ 明朝"/>
        <a:font script="Hans" typeface="宋体"/>
        <a:font script="Hant" typeface="新細明體"/>
      </a:minorFont>
    </a:fontScheme>
    <a:fmtScheme name="Genesis">
      <a:fillStyleLst>
        <a:solidFill>
          <a:schemeClr val="phClr"/>
        </a:solidFill>
        <a:gradFill rotWithShape="1">
          <a:gsLst>
            <a:gs pos="0">
              <a:schemeClr val="phClr">
                <a:tint val="100000"/>
                <a:shade val="70000"/>
                <a:satMod val="100000"/>
                <a:greenMod val="110000"/>
              </a:schemeClr>
            </a:gs>
            <a:gs pos="75000">
              <a:schemeClr val="phClr">
                <a:tint val="40000"/>
                <a:satMod val="150000"/>
                <a:redMod val="100000"/>
                <a:blueMod val="100000"/>
              </a:schemeClr>
            </a:gs>
            <a:gs pos="100000">
              <a:schemeClr val="phClr">
                <a:tint val="60000"/>
                <a:satMod val="120000"/>
                <a:redMod val="100000"/>
                <a:blueMod val="100000"/>
              </a:schemeClr>
            </a:gs>
          </a:gsLst>
          <a:path path="circle">
            <a:fillToRect l="25000" t="25000" r="5000" b="5000"/>
          </a:path>
        </a:gradFill>
        <a:gradFill rotWithShape="1">
          <a:gsLst>
            <a:gs pos="0">
              <a:schemeClr val="phClr">
                <a:tint val="50000"/>
                <a:shade val="100000"/>
                <a:alpha val="100000"/>
                <a:satMod val="150000"/>
              </a:schemeClr>
            </a:gs>
            <a:gs pos="40000">
              <a:schemeClr val="phClr">
                <a:tint val="70000"/>
                <a:shade val="100000"/>
                <a:alpha val="100000"/>
                <a:satMod val="150000"/>
              </a:schemeClr>
            </a:gs>
            <a:gs pos="100000">
              <a:schemeClr val="phClr">
                <a:shade val="90000"/>
                <a:satMod val="110000"/>
              </a:schemeClr>
            </a:gs>
          </a:gsLst>
          <a:lin ang="5400000" scaled="0"/>
        </a:gradFill>
      </a:fillStyleLst>
      <a:lnStyleLst>
        <a:ln w="12700" cap="flat" cmpd="sng" algn="ctr">
          <a:solidFill>
            <a:schemeClr val="phClr">
              <a:shade val="95000"/>
              <a:satMod val="105000"/>
            </a:schemeClr>
          </a:solidFill>
          <a:prstDash val="solid"/>
        </a:ln>
        <a:ln w="3175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outerShdw blurRad="88900" dist="50800" dir="11400000" sx="102000" sy="101000" algn="tl" rotWithShape="0">
              <a:srgbClr val="000000">
                <a:alpha val="35000"/>
              </a:srgbClr>
            </a:outerShdw>
          </a:effectLst>
          <a:scene3d>
            <a:camera prst="perspectiveFront" fov="4800000"/>
            <a:lightRig rig="morning" dir="tl"/>
          </a:scene3d>
          <a:sp3d prstMaterial="softmetal">
            <a:bevelT w="0" h="0"/>
          </a:sp3d>
        </a:effectStyle>
        <a:effectStyle>
          <a:effectLst>
            <a:innerShdw blurRad="50800" dist="25400" dir="13500000">
              <a:srgbClr val="000000">
                <a:alpha val="75000"/>
              </a:srgbClr>
            </a:innerShdw>
            <a:reflection blurRad="101600" stA="40000" endPos="50000" dist="63500" dir="5400000" fadeDir="7200000" sy="-100000" kx="300000" rotWithShape="0"/>
          </a:effectLst>
          <a:scene3d>
            <a:camera prst="orthographicFront">
              <a:rot lat="0" lon="0" rev="0"/>
            </a:camera>
            <a:lightRig rig="chilly" dir="tr">
              <a:rot lat="0" lon="0" rev="1200000"/>
            </a:lightRig>
          </a:scene3d>
          <a:sp3d prstMaterial="plastic">
            <a:bevelT w="0" h="0"/>
          </a:sp3d>
        </a:effectStyle>
      </a:effectStyleLst>
      <a:bgFillStyleLst>
        <a:blipFill rotWithShape="1">
          <a:blip xmlns:r="http://schemas.openxmlformats.org/officeDocument/2006/relationships" r:embed="rId1"/>
          <a:stretch/>
        </a:blipFill>
        <a:blipFill rotWithShape="1">
          <a:blip xmlns:r="http://schemas.openxmlformats.org/officeDocument/2006/relationships" r:embed="rId2"/>
          <a:stretch/>
        </a:blipFill>
        <a:blipFill rotWithShape="1">
          <a:blip xmlns:r="http://schemas.openxmlformats.org/officeDocument/2006/relationships" r:embed="rId3"/>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Genesis.thmx</Template>
  <TotalTime>17598</TotalTime>
  <Words>2151</Words>
  <Application>Microsoft Office PowerPoint</Application>
  <PresentationFormat>全屏显示(4:3)</PresentationFormat>
  <Paragraphs>353</Paragraphs>
  <Slides>39</Slides>
  <Notes>11</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39</vt:i4>
      </vt:variant>
    </vt:vector>
  </HeadingPairs>
  <TitlesOfParts>
    <vt:vector size="48" baseType="lpstr">
      <vt:lpstr>Calisto MT (Body)</vt:lpstr>
      <vt:lpstr>Gill Sans</vt:lpstr>
      <vt:lpstr>ＭＳ Ｐゴシック</vt:lpstr>
      <vt:lpstr>Calibri</vt:lpstr>
      <vt:lpstr>Calisto MT</vt:lpstr>
      <vt:lpstr>Symbol</vt:lpstr>
      <vt:lpstr>Wingdings</vt:lpstr>
      <vt:lpstr>Genesis</vt:lpstr>
      <vt:lpstr>Equation</vt:lpstr>
      <vt:lpstr>Results from the ATLAS search for H→ττ</vt:lpstr>
      <vt:lpstr>Introduction</vt:lpstr>
      <vt:lpstr>PowerPoint 演示文稿</vt:lpstr>
      <vt:lpstr>H→ττ at ATLAS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Leading Systematic Uncertainties:</vt:lpstr>
      <vt:lpstr>PowerPoint 演示文稿</vt:lpstr>
      <vt:lpstr>PowerPoint 演示文稿</vt:lpstr>
      <vt:lpstr>Atlas Higgs Results</vt:lpstr>
      <vt:lpstr>Compatibility With MH=125 GeV</vt:lpstr>
      <vt:lpstr>Summary</vt:lpstr>
      <vt:lpstr>Backup</vt:lpstr>
      <vt:lpstr>Hττ Candidate Event In Had-Had Channel</vt:lpstr>
      <vt:lpstr>PowerPoint 演示文稿</vt:lpstr>
      <vt:lpstr>Monte Carlo Samples</vt:lpstr>
      <vt:lpstr>Triggers</vt:lpstr>
      <vt:lpstr>Yields for top 3 BDT bins</vt:lpstr>
      <vt:lpstr>b-Tagging @ ATLAS</vt:lpstr>
      <vt:lpstr>PowerPoint 演示文稿</vt:lpstr>
      <vt:lpstr>PowerPoint 演示文稿</vt:lpstr>
      <vt:lpstr>PowerPoint 演示文稿</vt:lpstr>
      <vt:lpstr>PowerPoint 演示文稿</vt:lpstr>
      <vt:lpstr>ATLAS H→ττ results</vt:lpstr>
      <vt:lpstr>PowerPoint 演示文稿</vt:lpstr>
      <vt:lpstr>PowerPoint 演示文稿</vt:lpstr>
      <vt:lpstr>PowerPoint 演示文稿</vt:lpstr>
      <vt:lpstr>PowerPoint 演示文稿</vt:lpstr>
      <vt:lpstr>PowerPoint 演示文稿</vt:lpstr>
      <vt:lpstr>Yields in the Highest BDT Bins</vt:lpstr>
      <vt:lpstr>PowerPoint 演示文稿</vt:lpstr>
    </vt:vector>
  </TitlesOfParts>
  <Company>Lancaster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new H-&gt;tautau ATLAS results</dc:title>
  <dc:creator>Kathryn Grimm</dc:creator>
  <cp:lastModifiedBy>苏冠豪</cp:lastModifiedBy>
  <cp:revision>118</cp:revision>
  <cp:lastPrinted>2014-01-08T11:19:17Z</cp:lastPrinted>
  <dcterms:created xsi:type="dcterms:W3CDTF">2013-12-06T12:45:19Z</dcterms:created>
  <dcterms:modified xsi:type="dcterms:W3CDTF">2018-02-01T03:54:01Z</dcterms:modified>
</cp:coreProperties>
</file>